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ms-office.chartcolorstyle+xml" PartName="/ppt/charts/colors5.xml"/>
  <Override ContentType="application/vnd.ms-office.chartcolorstyle+xml" PartName="/ppt/charts/colors6.xml"/>
  <Override ContentType="application/vnd.ms-office.chartcolorstyle+xml" PartName="/ppt/charts/colors4.xml"/>
  <Override ContentType="application/vnd.ms-office.chartcolorstyle+xml" PartName="/ppt/charts/colors1.xml"/>
  <Override ContentType="application/vnd.ms-office.chartcolorstyle+xml" PartName="/ppt/charts/colors2.xml"/>
  <Override ContentType="application/vnd.ms-office.chartcolorstyle+xml" PartName="/ppt/charts/colors3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drawingml.chart+xml" PartName="/ppt/charts/chart3.xml"/>
  <Override ContentType="application/vnd.openxmlformats-officedocument.drawingml.chart+xml" PartName="/ppt/charts/chart2.xml"/>
  <Override ContentType="application/vnd.openxmlformats-officedocument.drawingml.chart+xml" PartName="/ppt/charts/chart5.xml"/>
  <Override ContentType="application/vnd.openxmlformats-officedocument.drawingml.chart+xml" PartName="/ppt/charts/chart4.xml"/>
  <Override ContentType="application/vnd.openxmlformats-officedocument.drawingml.chart+xml" PartName="/ppt/charts/chart6.xml"/>
  <Override ContentType="application/vnd.openxmlformats-officedocument.drawingml.chart+xml" PartName="/ppt/charts/char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binary" PartName="/ppt/metadata"/>
  <Override ContentType="application/vnd.openxmlformats-officedocument.presentationml.notesMaster+xml" PartName="/ppt/notesMasters/notesMaster1.xml"/>
  <Override ContentType="application/vnd.ms-office.chartstyle+xml" PartName="/ppt/charts/style3.xml"/>
  <Override ContentType="application/vnd.ms-office.chartstyle+xml" PartName="/ppt/charts/style4.xml"/>
  <Override ContentType="application/vnd.ms-office.chartstyle+xml" PartName="/ppt/charts/style5.xml"/>
  <Override ContentType="application/vnd.ms-office.chartstyle+xml" PartName="/ppt/charts/style1.xml"/>
  <Override ContentType="application/vnd.ms-office.chartstyle+xml" PartName="/ppt/charts/style6.xml"/>
  <Override ContentType="application/vnd.ms-office.chartstyle+xml" PartName="/ppt/charts/style2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</p:sldIdLst>
  <p:sldSz cy="6858000" cx="12192000"/>
  <p:notesSz cx="6858000" cy="9144000"/>
  <p:embeddedFontLst>
    <p:embeddedFont>
      <p:font typeface="Lora"/>
      <p:regular r:id="rId21"/>
      <p:bold r:id="rId22"/>
      <p:italic r:id="rId23"/>
      <p:boldItalic r:id="rId24"/>
    </p:embeddedFont>
    <p:embeddedFont>
      <p:font typeface="Quattrocento Sans"/>
      <p:regular r:id="rId25"/>
      <p:bold r:id="rId26"/>
      <p:italic r:id="rId27"/>
      <p:boldItalic r:id="rId28"/>
    </p:embeddedFont>
    <p:embeddedFont>
      <p:font typeface="Roboto Light"/>
      <p:regular r:id="rId29"/>
      <p:bold r:id="rId30"/>
      <p:italic r:id="rId31"/>
      <p:boldItalic r:id="rId3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3" roundtripDataSignature="AMtx7mgNcpeh1B2Y5osNFcH0OPB45Xj+h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Lora-bold.fntdata"/><Relationship Id="rId21" Type="http://schemas.openxmlformats.org/officeDocument/2006/relationships/font" Target="fonts/Lora-regular.fntdata"/><Relationship Id="rId24" Type="http://schemas.openxmlformats.org/officeDocument/2006/relationships/font" Target="fonts/Lora-boldItalic.fntdata"/><Relationship Id="rId23" Type="http://schemas.openxmlformats.org/officeDocument/2006/relationships/font" Target="fonts/Lora-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QuattrocentoSans-bold.fntdata"/><Relationship Id="rId25" Type="http://schemas.openxmlformats.org/officeDocument/2006/relationships/font" Target="fonts/QuattrocentoSans-regular.fntdata"/><Relationship Id="rId28" Type="http://schemas.openxmlformats.org/officeDocument/2006/relationships/font" Target="fonts/QuattrocentoSans-boldItalic.fntdata"/><Relationship Id="rId27" Type="http://schemas.openxmlformats.org/officeDocument/2006/relationships/font" Target="fonts/QuattrocentoSans-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Light-regular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RobotoLight-italic.fntdata"/><Relationship Id="rId30" Type="http://schemas.openxmlformats.org/officeDocument/2006/relationships/font" Target="fonts/RobotoLight-bold.fntdata"/><Relationship Id="rId11" Type="http://schemas.openxmlformats.org/officeDocument/2006/relationships/slide" Target="slides/slide6.xml"/><Relationship Id="rId33" Type="http://customschemas.google.com/relationships/presentationmetadata" Target="metadata"/><Relationship Id="rId10" Type="http://schemas.openxmlformats.org/officeDocument/2006/relationships/slide" Target="slides/slide5.xml"/><Relationship Id="rId32" Type="http://schemas.openxmlformats.org/officeDocument/2006/relationships/font" Target="fonts/RobotoLight-bold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charts/_rels/chart1.xml.rels><?xml version="1.0" encoding="UTF-8" standalone="yes"?><Relationships xmlns="http://schemas.openxmlformats.org/package/2006/relationships"><Relationship Id="rId1" Type="http://schemas.openxmlformats.org/officeDocument/2006/relationships/oleObject" Target="Book1" TargetMode="External"/><Relationship Id="rId2" Type="http://schemas.microsoft.com/office/2011/relationships/chartColorStyle" Target="colors1.xml"/><Relationship Id="rId3" Type="http://schemas.microsoft.com/office/2011/relationships/chartStyle" Target="style1.xml"/></Relationships>
</file>

<file path=ppt/charts/_rels/chart2.xml.rels><?xml version="1.0" encoding="UTF-8" standalone="yes"?><Relationships xmlns="http://schemas.openxmlformats.org/package/2006/relationships"><Relationship Id="rId1" Type="http://schemas.openxmlformats.org/officeDocument/2006/relationships/oleObject" Target="Book1" TargetMode="External"/><Relationship Id="rId2" Type="http://schemas.microsoft.com/office/2011/relationships/chartColorStyle" Target="colors2.xml"/><Relationship Id="rId3" Type="http://schemas.microsoft.com/office/2011/relationships/chartStyle" Target="style2.xml"/></Relationships>
</file>

<file path=ppt/charts/_rels/chart3.xml.rels><?xml version="1.0" encoding="UTF-8" standalone="yes"?><Relationships xmlns="http://schemas.openxmlformats.org/package/2006/relationships"><Relationship Id="rId1" Type="http://schemas.openxmlformats.org/officeDocument/2006/relationships/oleObject" Target="Book1" TargetMode="External"/><Relationship Id="rId2" Type="http://schemas.microsoft.com/office/2011/relationships/chartColorStyle" Target="colors3.xml"/><Relationship Id="rId3" Type="http://schemas.microsoft.com/office/2011/relationships/chartStyle" Target="style3.xml"/></Relationships>
</file>

<file path=ppt/charts/_rels/chart4.xml.rels><?xml version="1.0" encoding="UTF-8" standalone="yes"?><Relationships xmlns="http://schemas.openxmlformats.org/package/2006/relationships"><Relationship Id="rId1" Type="http://schemas.openxmlformats.org/officeDocument/2006/relationships/oleObject" Target="Book1" TargetMode="External"/><Relationship Id="rId2" Type="http://schemas.microsoft.com/office/2011/relationships/chartColorStyle" Target="colors4.xml"/><Relationship Id="rId3" Type="http://schemas.microsoft.com/office/2011/relationships/chartStyle" Target="style4.xml"/></Relationships>
</file>

<file path=ppt/charts/_rels/chart5.xml.rels><?xml version="1.0" encoding="UTF-8" standalone="yes"?><Relationships xmlns="http://schemas.openxmlformats.org/package/2006/relationships"><Relationship Id="rId1" Type="http://schemas.openxmlformats.org/officeDocument/2006/relationships/oleObject" Target="Book1" TargetMode="External"/><Relationship Id="rId2" Type="http://schemas.microsoft.com/office/2011/relationships/chartColorStyle" Target="colors5.xml"/><Relationship Id="rId3" Type="http://schemas.microsoft.com/office/2011/relationships/chartStyle" Target="style5.xml"/></Relationships>
</file>

<file path=ppt/charts/_rels/chart6.xml.rels><?xml version="1.0" encoding="UTF-8" standalone="yes"?><Relationships xmlns="http://schemas.openxmlformats.org/package/2006/relationships"><Relationship Id="rId1" Type="http://schemas.openxmlformats.org/officeDocument/2006/relationships/oleObject" Target="Book1" TargetMode="External"/><Relationship Id="rId2" Type="http://schemas.microsoft.com/office/2011/relationships/chartColorStyle" Target="colors6.xml"/><Relationship Id="rId3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IN"/>
              <a:t>Business Firm Revenue</a:t>
            </a: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1"/>
          <c:order val="0"/>
          <c:tx>
            <c:strRef>
              <c:f>Sheet1!$A$4</c:f>
              <c:strCache>
                <c:ptCount val="1"/>
                <c:pt idx="0">
                  <c:v>Wipro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0">
                  <c:v>105</c:v>
                </c:pt>
                <c:pt idx="1">
                  <c:v>154</c:v>
                </c:pt>
                <c:pt idx="2">
                  <c:v>148</c:v>
                </c:pt>
                <c:pt idx="3">
                  <c:v>152</c:v>
                </c:pt>
                <c:pt idx="4">
                  <c:v>135</c:v>
                </c:pt>
                <c:pt idx="5">
                  <c:v>155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2FE5-40EF-A53F-AAF2AC7FBB3B}"/>
            </c:ext>
          </c:extLst>
        </c:ser>
        <c:ser>
          <c:idx val="2"/>
          <c:order val="1"/>
          <c:tx>
            <c:strRef>
              <c:f>Sheet1!$A$5</c:f>
              <c:strCache>
                <c:ptCount val="1"/>
                <c:pt idx="0">
                  <c:v>Infosys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  <c:pt idx="0">
                  <c:v>152</c:v>
                </c:pt>
                <c:pt idx="1">
                  <c:v>168</c:v>
                </c:pt>
                <c:pt idx="2">
                  <c:v>159</c:v>
                </c:pt>
                <c:pt idx="3">
                  <c:v>178</c:v>
                </c:pt>
                <c:pt idx="4">
                  <c:v>154</c:v>
                </c:pt>
                <c:pt idx="5">
                  <c:v>189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2FE5-40EF-A53F-AAF2AC7FBB3B}"/>
            </c:ext>
          </c:extLst>
        </c:ser>
        <c:ser>
          <c:idx val="3"/>
          <c:order val="2"/>
          <c:tx>
            <c:strRef>
              <c:f>Sheet1!$A$6</c:f>
              <c:strCache>
                <c:ptCount val="1"/>
                <c:pt idx="0">
                  <c:v>Reliance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  <c:pt idx="0">
                  <c:v>352</c:v>
                </c:pt>
                <c:pt idx="1">
                  <c:v>298</c:v>
                </c:pt>
                <c:pt idx="2">
                  <c:v>273</c:v>
                </c:pt>
                <c:pt idx="3">
                  <c:v>252</c:v>
                </c:pt>
                <c:pt idx="4">
                  <c:v>225</c:v>
                </c:pt>
                <c:pt idx="5">
                  <c:v>255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2FE5-40EF-A53F-AAF2AC7FBB3B}"/>
            </c:ext>
          </c:extLst>
        </c:ser>
        <c:ser>
          <c:idx val="4"/>
          <c:order val="3"/>
          <c:tx>
            <c:strRef>
              <c:f>Sheet1!$A$7</c:f>
              <c:strCache>
                <c:ptCount val="1"/>
                <c:pt idx="0">
                  <c:v>Tata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Sheet1!$B$7:$G$7</c:f>
              <c:numCache>
                <c:formatCode>General</c:formatCode>
                <c:ptCount val="6"/>
                <c:pt idx="0">
                  <c:v>253</c:v>
                </c:pt>
                <c:pt idx="1">
                  <c:v>262</c:v>
                </c:pt>
                <c:pt idx="2">
                  <c:v>254</c:v>
                </c:pt>
                <c:pt idx="3">
                  <c:v>254</c:v>
                </c:pt>
                <c:pt idx="4">
                  <c:v>198</c:v>
                </c:pt>
                <c:pt idx="5">
                  <c:v>247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2FE5-40EF-A53F-AAF2AC7FBB3B}"/>
            </c:ext>
          </c:extLst>
        </c:ser>
        <c:dLbls/>
        <c:gapWidth val="219"/>
        <c:axId val="123477376"/>
        <c:axId val="123491840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solidFill>
                    <a:schemeClr val="accent1"/>
                  </a:solidFill>
                  <a:ln>
                    <a:noFill/>
                  </a:ln>
                  <a:effectLst/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Sheet1!$B$2:$G$2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(Sheet1!$B$3:$G$3,Sheet1!$A$1:$H$1)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6">
                        <c:v>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4-2FE5-40EF-A53F-AAF2AC7FBB3B}"/>
                  </c:ext>
                </c:extLst>
              </c15:ser>
            </c15:filteredBarSeries>
          </c:ext>
        </c:extLst>
      </c:barChart>
      <c:catAx>
        <c:axId val="123477376"/>
        <c:scaling>
          <c:orientation val="minMax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Months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491840"/>
        <c:crosses val="autoZero"/>
        <c:auto val="1"/>
        <c:lblAlgn val="ctr"/>
        <c:lblOffset val="100"/>
      </c:catAx>
      <c:valAx>
        <c:axId val="12349184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Revenue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477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sz="1500">
          <a:solidFill>
            <a:schemeClr val="tx1"/>
          </a:solidFill>
        </a:defRPr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IN"/>
              <a:t>Business Firm Revenue</a:t>
            </a:r>
          </a:p>
        </c:rich>
      </c:tx>
      <c:layout/>
      <c:spPr>
        <a:noFill/>
        <a:ln>
          <a:noFill/>
        </a:ln>
        <a:effectLst/>
      </c:spPr>
    </c:title>
    <c:plotArea>
      <c:layout/>
      <c:lineChart>
        <c:grouping val="standard"/>
        <c:ser>
          <c:idx val="1"/>
          <c:order val="0"/>
          <c:tx>
            <c:strRef>
              <c:f>Sheet1!$A$4</c:f>
              <c:strCache>
                <c:ptCount val="1"/>
                <c:pt idx="0">
                  <c:v>Wipro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0">
                  <c:v>105</c:v>
                </c:pt>
                <c:pt idx="1">
                  <c:v>154</c:v>
                </c:pt>
                <c:pt idx="2">
                  <c:v>148</c:v>
                </c:pt>
                <c:pt idx="3">
                  <c:v>152</c:v>
                </c:pt>
                <c:pt idx="4">
                  <c:v>135</c:v>
                </c:pt>
                <c:pt idx="5">
                  <c:v>155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45F0-410C-AE1B-D35E4991A297}"/>
            </c:ext>
          </c:extLst>
        </c:ser>
        <c:ser>
          <c:idx val="2"/>
          <c:order val="1"/>
          <c:tx>
            <c:strRef>
              <c:f>Sheet1!$A$5</c:f>
              <c:strCache>
                <c:ptCount val="1"/>
                <c:pt idx="0">
                  <c:v>Infosys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  <c:pt idx="0">
                  <c:v>152</c:v>
                </c:pt>
                <c:pt idx="1">
                  <c:v>168</c:v>
                </c:pt>
                <c:pt idx="2">
                  <c:v>159</c:v>
                </c:pt>
                <c:pt idx="3">
                  <c:v>178</c:v>
                </c:pt>
                <c:pt idx="4">
                  <c:v>154</c:v>
                </c:pt>
                <c:pt idx="5">
                  <c:v>189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45F0-410C-AE1B-D35E4991A297}"/>
            </c:ext>
          </c:extLst>
        </c:ser>
        <c:ser>
          <c:idx val="3"/>
          <c:order val="2"/>
          <c:tx>
            <c:strRef>
              <c:f>Sheet1!$A$6</c:f>
              <c:strCache>
                <c:ptCount val="1"/>
                <c:pt idx="0">
                  <c:v>Reliance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  <c:pt idx="0">
                  <c:v>352</c:v>
                </c:pt>
                <c:pt idx="1">
                  <c:v>298</c:v>
                </c:pt>
                <c:pt idx="2">
                  <c:v>273</c:v>
                </c:pt>
                <c:pt idx="3">
                  <c:v>252</c:v>
                </c:pt>
                <c:pt idx="4">
                  <c:v>225</c:v>
                </c:pt>
                <c:pt idx="5">
                  <c:v>255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45F0-410C-AE1B-D35E4991A297}"/>
            </c:ext>
          </c:extLst>
        </c:ser>
        <c:ser>
          <c:idx val="4"/>
          <c:order val="3"/>
          <c:tx>
            <c:strRef>
              <c:f>Sheet1!$A$7</c:f>
              <c:strCache>
                <c:ptCount val="1"/>
                <c:pt idx="0">
                  <c:v>Tata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Sheet1!$B$7:$G$7</c:f>
              <c:numCache>
                <c:formatCode>General</c:formatCode>
                <c:ptCount val="6"/>
                <c:pt idx="0">
                  <c:v>253</c:v>
                </c:pt>
                <c:pt idx="1">
                  <c:v>262</c:v>
                </c:pt>
                <c:pt idx="2">
                  <c:v>254</c:v>
                </c:pt>
                <c:pt idx="3">
                  <c:v>254</c:v>
                </c:pt>
                <c:pt idx="4">
                  <c:v>198</c:v>
                </c:pt>
                <c:pt idx="5">
                  <c:v>247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45F0-410C-AE1B-D35E4991A297}"/>
            </c:ext>
          </c:extLst>
        </c:ser>
        <c:dLbls/>
        <c:marker val="1"/>
        <c:axId val="123942784"/>
        <c:axId val="123965440"/>
        <c:extLst xmlns:c16r2="http://schemas.microsoft.com/office/drawing/2015/06/chart">
          <c:ext xmlns:c15="http://schemas.microsoft.com/office/drawing/2012/chart" uri="{02D57815-91ED-43cb-92C2-25804820EDAC}">
            <c15:filteredLin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ln w="28575" cap="rnd">
                    <a:solidFill>
                      <a:schemeClr val="accent1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/>
                    </a:solidFill>
                    <a:ln w="9525">
                      <a:solidFill>
                        <a:schemeClr val="accent1"/>
                      </a:solidFill>
                    </a:ln>
                    <a:effectLst/>
                  </c:spPr>
                </c:marker>
                <c:cat>
                  <c:strRef>
                    <c:extLst>
                      <c:ext uri="{02D57815-91ED-43cb-92C2-25804820EDAC}">
                        <c15:formulaRef>
                          <c15:sqref>Sheet1!$B$2:$G$2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(Sheet1!$B$3:$G$3,Sheet1!$A$1:$H$1)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6">
                        <c:v>0</c:v>
                      </c:pt>
                    </c:numCache>
                  </c:numRef>
                </c:val>
                <c:smooth val="0"/>
                <c:extLst>
                  <c:ext xmlns:c16="http://schemas.microsoft.com/office/drawing/2014/chart" uri="{C3380CC4-5D6E-409C-BE32-E72D297353CC}">
                    <c16:uniqueId val="{00000004-45F0-410C-AE1B-D35E4991A297}"/>
                  </c:ext>
                </c:extLst>
              </c15:ser>
            </c15:filteredLineSeries>
          </c:ext>
        </c:extLst>
      </c:lineChart>
      <c:catAx>
        <c:axId val="123942784"/>
        <c:scaling>
          <c:orientation val="minMax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Months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965440"/>
        <c:crosses val="autoZero"/>
        <c:auto val="1"/>
        <c:lblAlgn val="ctr"/>
        <c:lblOffset val="100"/>
      </c:catAx>
      <c:valAx>
        <c:axId val="123965440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Revenue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39427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sz="1500" b="0">
          <a:solidFill>
            <a:schemeClr val="tx1"/>
          </a:solidFill>
        </a:defRPr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IN"/>
              <a:t>Business Firm Revenue</a:t>
            </a:r>
          </a:p>
        </c:rich>
      </c:tx>
      <c:layout/>
      <c:spPr>
        <a:noFill/>
        <a:ln>
          <a:noFill/>
        </a:ln>
        <a:effectLst/>
      </c:spPr>
    </c:title>
    <c:plotArea>
      <c:layout/>
      <c:pieChart>
        <c:varyColors val="1"/>
        <c:ser>
          <c:idx val="1"/>
          <c:order val="0"/>
          <c:tx>
            <c:strRef>
              <c:f>Sheet1!$A$4</c:f>
              <c:strCache>
                <c:ptCount val="1"/>
                <c:pt idx="0">
                  <c:v>Wipro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397-4A5B-B072-5962AFBE4259}"/>
              </c:ext>
            </c:extLst>
          </c:dPt>
          <c:dPt>
            <c:idx val="1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397-4A5B-B072-5962AFBE4259}"/>
              </c:ext>
            </c:extLst>
          </c:dPt>
          <c:dPt>
            <c:idx val="2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397-4A5B-B072-5962AFBE4259}"/>
              </c:ext>
            </c:extLst>
          </c:dPt>
          <c:dPt>
            <c:idx val="3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397-4A5B-B072-5962AFBE4259}"/>
              </c:ext>
            </c:extLst>
          </c:dPt>
          <c:dPt>
            <c:idx val="4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397-4A5B-B072-5962AFBE4259}"/>
              </c:ext>
            </c:extLst>
          </c:dPt>
          <c:dPt>
            <c:idx val="5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397-4A5B-B072-5962AFBE425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0">
                  <c:v>105</c:v>
                </c:pt>
                <c:pt idx="1">
                  <c:v>154</c:v>
                </c:pt>
                <c:pt idx="2">
                  <c:v>148</c:v>
                </c:pt>
                <c:pt idx="3">
                  <c:v>152</c:v>
                </c:pt>
                <c:pt idx="4">
                  <c:v>135</c:v>
                </c:pt>
                <c:pt idx="5">
                  <c:v>155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C-C397-4A5B-B072-5962AFBE4259}"/>
            </c:ext>
          </c:extLst>
        </c:ser>
        <c:ser>
          <c:idx val="2"/>
          <c:order val="1"/>
          <c:tx>
            <c:strRef>
              <c:f>Sheet1!$A$5</c:f>
              <c:strCache>
                <c:ptCount val="1"/>
                <c:pt idx="0">
                  <c:v>Infosys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E-C397-4A5B-B072-5962AFBE4259}"/>
              </c:ext>
            </c:extLst>
          </c:dPt>
          <c:dPt>
            <c:idx val="1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0-C397-4A5B-B072-5962AFBE4259}"/>
              </c:ext>
            </c:extLst>
          </c:dPt>
          <c:dPt>
            <c:idx val="2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2-C397-4A5B-B072-5962AFBE4259}"/>
              </c:ext>
            </c:extLst>
          </c:dPt>
          <c:dPt>
            <c:idx val="3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4-C397-4A5B-B072-5962AFBE4259}"/>
              </c:ext>
            </c:extLst>
          </c:dPt>
          <c:dPt>
            <c:idx val="4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6-C397-4A5B-B072-5962AFBE4259}"/>
              </c:ext>
            </c:extLst>
          </c:dPt>
          <c:dPt>
            <c:idx val="5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8-C397-4A5B-B072-5962AFBE425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  <c:pt idx="0">
                  <c:v>152</c:v>
                </c:pt>
                <c:pt idx="1">
                  <c:v>168</c:v>
                </c:pt>
                <c:pt idx="2">
                  <c:v>159</c:v>
                </c:pt>
                <c:pt idx="3">
                  <c:v>178</c:v>
                </c:pt>
                <c:pt idx="4">
                  <c:v>154</c:v>
                </c:pt>
                <c:pt idx="5">
                  <c:v>189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19-C397-4A5B-B072-5962AFBE4259}"/>
            </c:ext>
          </c:extLst>
        </c:ser>
        <c:ser>
          <c:idx val="3"/>
          <c:order val="2"/>
          <c:tx>
            <c:strRef>
              <c:f>Sheet1!$A$6</c:f>
              <c:strCache>
                <c:ptCount val="1"/>
                <c:pt idx="0">
                  <c:v>Reliance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B-C397-4A5B-B072-5962AFBE4259}"/>
              </c:ext>
            </c:extLst>
          </c:dPt>
          <c:dPt>
            <c:idx val="1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D-C397-4A5B-B072-5962AFBE4259}"/>
              </c:ext>
            </c:extLst>
          </c:dPt>
          <c:dPt>
            <c:idx val="2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1F-C397-4A5B-B072-5962AFBE4259}"/>
              </c:ext>
            </c:extLst>
          </c:dPt>
          <c:dPt>
            <c:idx val="3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1-C397-4A5B-B072-5962AFBE4259}"/>
              </c:ext>
            </c:extLst>
          </c:dPt>
          <c:dPt>
            <c:idx val="4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3-C397-4A5B-B072-5962AFBE4259}"/>
              </c:ext>
            </c:extLst>
          </c:dPt>
          <c:dPt>
            <c:idx val="5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5-C397-4A5B-B072-5962AFBE425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  <c:pt idx="0">
                  <c:v>352</c:v>
                </c:pt>
                <c:pt idx="1">
                  <c:v>298</c:v>
                </c:pt>
                <c:pt idx="2">
                  <c:v>273</c:v>
                </c:pt>
                <c:pt idx="3">
                  <c:v>252</c:v>
                </c:pt>
                <c:pt idx="4">
                  <c:v>225</c:v>
                </c:pt>
                <c:pt idx="5">
                  <c:v>255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26-C397-4A5B-B072-5962AFBE4259}"/>
            </c:ext>
          </c:extLst>
        </c:ser>
        <c:ser>
          <c:idx val="4"/>
          <c:order val="3"/>
          <c:tx>
            <c:strRef>
              <c:f>Sheet1!$A$7</c:f>
              <c:strCache>
                <c:ptCount val="1"/>
                <c:pt idx="0">
                  <c:v>Tata</c:v>
                </c:pt>
              </c:strCache>
            </c:strRef>
          </c:tx>
          <c:dPt>
            <c:idx val="0"/>
            <c:spPr>
              <a:gradFill rotWithShape="1">
                <a:gsLst>
                  <a:gs pos="0">
                    <a:schemeClr val="accent1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1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1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8-C397-4A5B-B072-5962AFBE4259}"/>
              </c:ext>
            </c:extLst>
          </c:dPt>
          <c:dPt>
            <c:idx val="1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A-C397-4A5B-B072-5962AFBE4259}"/>
              </c:ext>
            </c:extLst>
          </c:dPt>
          <c:dPt>
            <c:idx val="2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C-C397-4A5B-B072-5962AFBE4259}"/>
              </c:ext>
            </c:extLst>
          </c:dPt>
          <c:dPt>
            <c:idx val="3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2E-C397-4A5B-B072-5962AFBE4259}"/>
              </c:ext>
            </c:extLst>
          </c:dPt>
          <c:dPt>
            <c:idx val="4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0-C397-4A5B-B072-5962AFBE4259}"/>
              </c:ext>
            </c:extLst>
          </c:dPt>
          <c:dPt>
            <c:idx val="5"/>
            <c:spPr>
              <a:gradFill rotWithShape="1">
                <a:gsLst>
                  <a:gs pos="0">
                    <a:schemeClr val="accent6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6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6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32-C397-4A5B-B072-5962AFBE425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Percent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 xmlns:c16r2="http://schemas.microsoft.com/office/drawing/2015/06/chart">
              <c:ext xmlns:c15="http://schemas.microsoft.com/office/drawing/2012/chart" uri="{CE6537A1-D6FC-4f65-9D91-7224C49458BB}"/>
            </c:extLst>
          </c:dLbls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Sheet1!$B$7:$G$7</c:f>
              <c:numCache>
                <c:formatCode>General</c:formatCode>
                <c:ptCount val="6"/>
                <c:pt idx="0">
                  <c:v>253</c:v>
                </c:pt>
                <c:pt idx="1">
                  <c:v>262</c:v>
                </c:pt>
                <c:pt idx="2">
                  <c:v>254</c:v>
                </c:pt>
                <c:pt idx="3">
                  <c:v>254</c:v>
                </c:pt>
                <c:pt idx="4">
                  <c:v>198</c:v>
                </c:pt>
                <c:pt idx="5">
                  <c:v>247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33-C397-4A5B-B072-5962AFBE4259}"/>
            </c:ext>
          </c:extLst>
        </c:ser>
        <c:dLbls>
          <c:showPercent val="1"/>
        </c:dLbls>
        <c:firstSliceAng val="0"/>
        <c:extLst xmlns:c16r2="http://schemas.microsoft.com/office/drawing/2015/06/chart">
          <c:ext xmlns:c15="http://schemas.microsoft.com/office/drawing/2012/chart" uri="{02D57815-91ED-43cb-92C2-25804820EDAC}">
            <c15:filteredPie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dPt>
                  <c:idx val="0"/>
                  <c:bubble3D val="0"/>
                  <c:spPr>
                    <a:gradFill rotWithShape="1">
                      <a:gsLst>
                        <a:gs pos="0">
                          <a:schemeClr val="accent1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1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1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35-C397-4A5B-B072-5962AFBE4259}"/>
                    </c:ext>
                  </c:extLst>
                </c:dPt>
                <c:dPt>
                  <c:idx val="1"/>
                  <c:bubble3D val="0"/>
                  <c:spPr>
                    <a:gradFill rotWithShape="1">
                      <a:gsLst>
                        <a:gs pos="0">
                          <a:schemeClr val="accent2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2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2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37-C397-4A5B-B072-5962AFBE4259}"/>
                    </c:ext>
                  </c:extLst>
                </c:dPt>
                <c:dPt>
                  <c:idx val="2"/>
                  <c:bubble3D val="0"/>
                  <c:spPr>
                    <a:gradFill rotWithShape="1">
                      <a:gsLst>
                        <a:gs pos="0">
                          <a:schemeClr val="accent3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3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3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39-C397-4A5B-B072-5962AFBE4259}"/>
                    </c:ext>
                  </c:extLst>
                </c:dPt>
                <c:dPt>
                  <c:idx val="3"/>
                  <c:bubble3D val="0"/>
                  <c:spPr>
                    <a:gradFill rotWithShape="1">
                      <a:gsLst>
                        <a:gs pos="0">
                          <a:schemeClr val="accent4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4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4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3B-C397-4A5B-B072-5962AFBE4259}"/>
                    </c:ext>
                  </c:extLst>
                </c:dPt>
                <c:dPt>
                  <c:idx val="4"/>
                  <c:bubble3D val="0"/>
                  <c:spPr>
                    <a:gradFill rotWithShape="1">
                      <a:gsLst>
                        <a:gs pos="0">
                          <a:schemeClr val="accent5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5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5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3D-C397-4A5B-B072-5962AFBE4259}"/>
                    </c:ext>
                  </c:extLst>
                </c:dPt>
                <c:dPt>
                  <c:idx val="5"/>
                  <c:bubble3D val="0"/>
                  <c:spPr>
                    <a:gradFill rotWithShape="1">
                      <a:gsLst>
                        <a:gs pos="0">
                          <a:schemeClr val="accent6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6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6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3F-C397-4A5B-B072-5962AFBE4259}"/>
                    </c:ext>
                  </c:extLst>
                </c:dPt>
                <c:dPt>
                  <c:idx val="6"/>
                  <c:bubble3D val="0"/>
                  <c:spPr>
                    <a:gradFill rotWithShape="1">
                      <a:gsLst>
                        <a:gs pos="0">
                          <a:schemeClr val="accent1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1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1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41-C397-4A5B-B072-5962AFBE4259}"/>
                    </c:ext>
                  </c:extLst>
                </c:dPt>
                <c:dPt>
                  <c:idx val="7"/>
                  <c:bubble3D val="0"/>
                  <c:spPr>
                    <a:gradFill rotWithShape="1">
                      <a:gsLst>
                        <a:gs pos="0">
                          <a:schemeClr val="accent2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2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2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43-C397-4A5B-B072-5962AFBE4259}"/>
                    </c:ext>
                  </c:extLst>
                </c:dPt>
                <c:dPt>
                  <c:idx val="8"/>
                  <c:bubble3D val="0"/>
                  <c:spPr>
                    <a:gradFill rotWithShape="1">
                      <a:gsLst>
                        <a:gs pos="0">
                          <a:schemeClr val="accent3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3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3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45-C397-4A5B-B072-5962AFBE4259}"/>
                    </c:ext>
                  </c:extLst>
                </c:dPt>
                <c:dPt>
                  <c:idx val="9"/>
                  <c:bubble3D val="0"/>
                  <c:spPr>
                    <a:gradFill rotWithShape="1">
                      <a:gsLst>
                        <a:gs pos="0">
                          <a:schemeClr val="accent4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4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4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47-C397-4A5B-B072-5962AFBE4259}"/>
                    </c:ext>
                  </c:extLst>
                </c:dPt>
                <c:dPt>
                  <c:idx val="10"/>
                  <c:bubble3D val="0"/>
                  <c:spPr>
                    <a:gradFill rotWithShape="1">
                      <a:gsLst>
                        <a:gs pos="0">
                          <a:schemeClr val="accent5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5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5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49-C397-4A5B-B072-5962AFBE4259}"/>
                    </c:ext>
                  </c:extLst>
                </c:dPt>
                <c:dPt>
                  <c:idx val="11"/>
                  <c:bubble3D val="0"/>
                  <c:spPr>
                    <a:gradFill rotWithShape="1">
                      <a:gsLst>
                        <a:gs pos="0">
                          <a:schemeClr val="accent6">
                            <a:lumMod val="6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6">
                            <a:lumMod val="6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6">
                            <a:lumMod val="6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4B-C397-4A5B-B072-5962AFBE4259}"/>
                    </c:ext>
                  </c:extLst>
                </c:dPt>
                <c:dPt>
                  <c:idx val="12"/>
                  <c:bubble3D val="0"/>
                  <c:spPr>
                    <a:gradFill rotWithShape="1">
                      <a:gsLst>
                        <a:gs pos="0">
                          <a:schemeClr val="accent1">
                            <a:lumMod val="80000"/>
                            <a:lumOff val="2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1">
                            <a:lumMod val="80000"/>
                            <a:lumOff val="2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1">
                            <a:lumMod val="80000"/>
                            <a:lumOff val="2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4D-C397-4A5B-B072-5962AFBE4259}"/>
                    </c:ext>
                  </c:extLst>
                </c:dPt>
                <c:dPt>
                  <c:idx val="13"/>
                  <c:bubble3D val="0"/>
                  <c:spPr>
                    <a:gradFill rotWithShape="1">
                      <a:gsLst>
                        <a:gs pos="0">
                          <a:schemeClr val="accent2">
                            <a:lumMod val="80000"/>
                            <a:lumOff val="20000"/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2">
                            <a:lumMod val="80000"/>
                            <a:lumOff val="20000"/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2">
                            <a:lumMod val="80000"/>
                            <a:lumOff val="20000"/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>
                      <a:noFill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  <c:extLst>
                    <c:ext xmlns:c16="http://schemas.microsoft.com/office/drawing/2014/chart" uri="{C3380CC4-5D6E-409C-BE32-E72D297353CC}">
                      <c16:uniqueId val="{0000004F-C397-4A5B-B072-5962AFBE4259}"/>
                    </c:ext>
                  </c:extLst>
                </c:dPt>
                <c:dLbls>
                  <c:spPr>
                    <a:noFill/>
                    <a:ln>
                      <a:noFill/>
                    </a:ln>
                    <a:effectLst/>
                  </c:spPr>
                  <c:txPr>
                    <a:bodyPr rot="0" spcFirstLastPara="1" vertOverflow="ellipsis" vert="horz" wrap="square" lIns="38100" tIns="19050" rIns="38100" bIns="19050" anchor="ctr" anchorCtr="1">
                      <a:spAutoFit/>
                    </a:bodyPr>
                    <a:lstStyle/>
                    <a:p>
                      <a:pPr>
                        <a:defRPr sz="1500" b="0" i="0" u="none" strike="noStrike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defRPr>
                      </a:pPr>
                      <a:endParaRPr lang="en-US"/>
                    </a:p>
                  </c:txPr>
                  <c:dLblPos val="inEnd"/>
                  <c:showLegendKey val="0"/>
                  <c:showVal val="0"/>
                  <c:showCatName val="0"/>
                  <c:showSerName val="0"/>
                  <c:showPercent val="1"/>
                  <c:showBubbleSize val="0"/>
                  <c:showLeaderLines val="1"/>
                  <c:leaderLines>
                    <c:spPr>
                      <a:ln w="9525" cap="flat" cmpd="sng" algn="ctr">
                        <a:solidFill>
                          <a:schemeClr val="tx1">
                            <a:lumMod val="35000"/>
                            <a:lumOff val="65000"/>
                          </a:schemeClr>
                        </a:solidFill>
                        <a:round/>
                      </a:ln>
                      <a:effectLst/>
                    </c:spPr>
                  </c:leaderLines>
                  <c:extLst>
                    <c:ext uri="{CE6537A1-D6FC-4f65-9D91-7224C49458BB}"/>
                  </c:extLst>
                </c:dLbls>
                <c:cat>
                  <c:strRef>
                    <c:extLst>
                      <c:ext uri="{02D57815-91ED-43cb-92C2-25804820EDAC}">
                        <c15:formulaRef>
                          <c15:sqref>Sheet1!$B$2:$G$2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(Sheet1!$B$3:$G$3,Sheet1!$A$1:$H$1)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6">
                        <c:v>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50-C397-4A5B-B072-5962AFBE4259}"/>
                  </c:ext>
                </c:extLst>
              </c15:ser>
            </c15:filteredPieSeries>
          </c:ext>
        </c:extLst>
      </c:pieChart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 sz="1500">
          <a:solidFill>
            <a:schemeClr val="tx1"/>
          </a:solidFill>
        </a:defRPr>
      </a:pPr>
      <a:endParaRPr lang="en-US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IN"/>
              <a:t>Business Firm Revenue</a:t>
            </a: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bar"/>
        <c:grouping val="clustered"/>
        <c:ser>
          <c:idx val="1"/>
          <c:order val="0"/>
          <c:tx>
            <c:strRef>
              <c:f>Sheet1!$A$4</c:f>
              <c:strCache>
                <c:ptCount val="1"/>
                <c:pt idx="0">
                  <c:v>Wipro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0">
                  <c:v>105</c:v>
                </c:pt>
                <c:pt idx="1">
                  <c:v>154</c:v>
                </c:pt>
                <c:pt idx="2">
                  <c:v>148</c:v>
                </c:pt>
                <c:pt idx="3">
                  <c:v>152</c:v>
                </c:pt>
                <c:pt idx="4">
                  <c:v>135</c:v>
                </c:pt>
                <c:pt idx="5">
                  <c:v>155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846B-414E-B9ED-DF1DC3614F5B}"/>
            </c:ext>
          </c:extLst>
        </c:ser>
        <c:ser>
          <c:idx val="2"/>
          <c:order val="1"/>
          <c:tx>
            <c:strRef>
              <c:f>Sheet1!$A$5</c:f>
              <c:strCache>
                <c:ptCount val="1"/>
                <c:pt idx="0">
                  <c:v>Infosys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atMod val="103000"/>
                    <a:lumMod val="102000"/>
                    <a:tint val="94000"/>
                  </a:schemeClr>
                </a:gs>
                <a:gs pos="50000">
                  <a:schemeClr val="accent3">
                    <a:satMod val="110000"/>
                    <a:lumMod val="100000"/>
                    <a:shade val="100000"/>
                  </a:schemeClr>
                </a:gs>
                <a:gs pos="100000">
                  <a:schemeClr val="accent3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  <c:pt idx="0">
                  <c:v>152</c:v>
                </c:pt>
                <c:pt idx="1">
                  <c:v>168</c:v>
                </c:pt>
                <c:pt idx="2">
                  <c:v>159</c:v>
                </c:pt>
                <c:pt idx="3">
                  <c:v>178</c:v>
                </c:pt>
                <c:pt idx="4">
                  <c:v>154</c:v>
                </c:pt>
                <c:pt idx="5">
                  <c:v>189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846B-414E-B9ED-DF1DC3614F5B}"/>
            </c:ext>
          </c:extLst>
        </c:ser>
        <c:ser>
          <c:idx val="3"/>
          <c:order val="2"/>
          <c:tx>
            <c:strRef>
              <c:f>Sheet1!$A$6</c:f>
              <c:strCache>
                <c:ptCount val="1"/>
                <c:pt idx="0">
                  <c:v>Reliance</c:v>
                </c:pt>
              </c:strCache>
            </c:strRef>
          </c:tx>
          <c:spPr>
            <a:gradFill rotWithShape="1">
              <a:gsLst>
                <a:gs pos="0">
                  <a:schemeClr val="accent4">
                    <a:satMod val="103000"/>
                    <a:lumMod val="102000"/>
                    <a:tint val="94000"/>
                  </a:schemeClr>
                </a:gs>
                <a:gs pos="50000">
                  <a:schemeClr val="accent4">
                    <a:satMod val="110000"/>
                    <a:lumMod val="100000"/>
                    <a:shade val="100000"/>
                  </a:schemeClr>
                </a:gs>
                <a:gs pos="100000">
                  <a:schemeClr val="accent4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  <c:pt idx="0">
                  <c:v>352</c:v>
                </c:pt>
                <c:pt idx="1">
                  <c:v>298</c:v>
                </c:pt>
                <c:pt idx="2">
                  <c:v>273</c:v>
                </c:pt>
                <c:pt idx="3">
                  <c:v>252</c:v>
                </c:pt>
                <c:pt idx="4">
                  <c:v>225</c:v>
                </c:pt>
                <c:pt idx="5">
                  <c:v>255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846B-414E-B9ED-DF1DC3614F5B}"/>
            </c:ext>
          </c:extLst>
        </c:ser>
        <c:ser>
          <c:idx val="4"/>
          <c:order val="3"/>
          <c:tx>
            <c:strRef>
              <c:f>Sheet1!$A$7</c:f>
              <c:strCache>
                <c:ptCount val="1"/>
                <c:pt idx="0">
                  <c:v>Tata</c:v>
                </c:pt>
              </c:strCache>
            </c:strRef>
          </c:tx>
          <c:spPr>
            <a:gradFill rotWithShape="1">
              <a:gsLst>
                <a:gs pos="0">
                  <a:schemeClr val="accent5">
                    <a:satMod val="103000"/>
                    <a:lumMod val="102000"/>
                    <a:tint val="94000"/>
                  </a:schemeClr>
                </a:gs>
                <a:gs pos="50000">
                  <a:schemeClr val="accent5">
                    <a:satMod val="110000"/>
                    <a:lumMod val="100000"/>
                    <a:shade val="100000"/>
                  </a:schemeClr>
                </a:gs>
                <a:gs pos="100000">
                  <a:schemeClr val="accent5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Sheet1!$B$7:$G$7</c:f>
              <c:numCache>
                <c:formatCode>General</c:formatCode>
                <c:ptCount val="6"/>
                <c:pt idx="0">
                  <c:v>253</c:v>
                </c:pt>
                <c:pt idx="1">
                  <c:v>262</c:v>
                </c:pt>
                <c:pt idx="2">
                  <c:v>254</c:v>
                </c:pt>
                <c:pt idx="3">
                  <c:v>254</c:v>
                </c:pt>
                <c:pt idx="4">
                  <c:v>198</c:v>
                </c:pt>
                <c:pt idx="5">
                  <c:v>247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3-846B-414E-B9ED-DF1DC3614F5B}"/>
            </c:ext>
          </c:extLst>
        </c:ser>
        <c:dLbls/>
        <c:axId val="124934016"/>
        <c:axId val="124932480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gradFill rotWithShape="1">
                    <a:gsLst>
                      <a:gs pos="0">
                        <a:schemeClr val="accent1">
                          <a:satMod val="103000"/>
                          <a:lumMod val="102000"/>
                          <a:tint val="94000"/>
                        </a:schemeClr>
                      </a:gs>
                      <a:gs pos="50000">
                        <a:schemeClr val="accent1">
                          <a:satMod val="110000"/>
                          <a:lumMod val="100000"/>
                          <a:shade val="100000"/>
                        </a:schemeClr>
                      </a:gs>
                      <a:gs pos="100000">
                        <a:schemeClr val="accent1">
                          <a:lumMod val="99000"/>
                          <a:satMod val="120000"/>
                          <a:shade val="78000"/>
                        </a:schemeClr>
                      </a:gs>
                    </a:gsLst>
                    <a:lin ang="5400000" scaled="0"/>
                  </a:gradFill>
                  <a:ln>
                    <a:noFill/>
                  </a:ln>
                  <a:effectLst>
                    <a:outerShdw blurRad="57150" dist="19050" dir="5400000" algn="ctr" rotWithShape="0">
                      <a:srgbClr val="000000">
                        <a:alpha val="63000"/>
                      </a:srgbClr>
                    </a:outerShdw>
                  </a:effectLst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Sheet1!$B$2:$G$2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(Sheet1!$B$3:$G$3,Sheet1!$A$1:$H$1)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6">
                        <c:v>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4-846B-414E-B9ED-DF1DC3614F5B}"/>
                  </c:ext>
                </c:extLst>
              </c15:ser>
            </c15:filteredBarSeries>
          </c:ext>
        </c:extLst>
      </c:barChart>
      <c:valAx>
        <c:axId val="124932480"/>
        <c:scaling>
          <c:orientation val="minMax"/>
        </c:scaling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934016"/>
        <c:crosses val="autoZero"/>
        <c:crossBetween val="between"/>
      </c:valAx>
      <c:catAx>
        <c:axId val="124934016"/>
        <c:scaling>
          <c:orientation val="minMax"/>
        </c:scaling>
        <c:axPos val="l"/>
        <c:numFmt formatCode="General" sourceLinked="1"/>
        <c:maj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932480"/>
        <c:crosses val="autoZero"/>
        <c:auto val="1"/>
        <c:lblAlgn val="ctr"/>
        <c:lblOffset val="100"/>
      </c:cat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sz="1500">
          <a:solidFill>
            <a:schemeClr val="tx1"/>
          </a:solidFill>
        </a:defRPr>
      </a:pPr>
      <a:endParaRPr lang="en-US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IN"/>
              <a:t>Business Firm Revenue</a:t>
            </a:r>
          </a:p>
        </c:rich>
      </c:tx>
      <c:layout/>
      <c:spPr>
        <a:noFill/>
        <a:ln>
          <a:noFill/>
        </a:ln>
        <a:effectLst/>
      </c:spPr>
    </c:title>
    <c:plotArea>
      <c:layout/>
      <c:scatterChart>
        <c:scatterStyle val="smoothMarker"/>
        <c:ser>
          <c:idx val="1"/>
          <c:order val="0"/>
          <c:tx>
            <c:strRef>
              <c:f>Sheet1!$A$4</c:f>
              <c:strCache>
                <c:ptCount val="1"/>
                <c:pt idx="0">
                  <c:v>Wipro</c:v>
                </c:pt>
              </c:strCache>
            </c:strRef>
          </c:tx>
          <c:spPr>
            <a:ln w="34925" cap="rnd">
              <a:solidFill>
                <a:schemeClr val="accent2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2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2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2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2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xVal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xVal>
          <c:yVal>
            <c:numRef>
              <c:f>Sheet1!$B$4:$G$4</c:f>
              <c:numCache>
                <c:formatCode>General</c:formatCode>
                <c:ptCount val="6"/>
                <c:pt idx="0">
                  <c:v>105</c:v>
                </c:pt>
                <c:pt idx="1">
                  <c:v>154</c:v>
                </c:pt>
                <c:pt idx="2">
                  <c:v>148</c:v>
                </c:pt>
                <c:pt idx="3">
                  <c:v>152</c:v>
                </c:pt>
                <c:pt idx="4">
                  <c:v>135</c:v>
                </c:pt>
                <c:pt idx="5">
                  <c:v>155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0-29F2-4D79-B93F-869B03A49835}"/>
            </c:ext>
          </c:extLst>
        </c:ser>
        <c:ser>
          <c:idx val="2"/>
          <c:order val="1"/>
          <c:tx>
            <c:strRef>
              <c:f>Sheet1!$A$5</c:f>
              <c:strCache>
                <c:ptCount val="1"/>
                <c:pt idx="0">
                  <c:v>Infosys</c:v>
                </c:pt>
              </c:strCache>
            </c:strRef>
          </c:tx>
          <c:spPr>
            <a:ln w="34925" cap="rnd">
              <a:solidFill>
                <a:schemeClr val="accent3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3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3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3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3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xVal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xVal>
          <c:yVal>
            <c:numRef>
              <c:f>Sheet1!$B$5:$G$5</c:f>
              <c:numCache>
                <c:formatCode>General</c:formatCode>
                <c:ptCount val="6"/>
                <c:pt idx="0">
                  <c:v>152</c:v>
                </c:pt>
                <c:pt idx="1">
                  <c:v>168</c:v>
                </c:pt>
                <c:pt idx="2">
                  <c:v>159</c:v>
                </c:pt>
                <c:pt idx="3">
                  <c:v>178</c:v>
                </c:pt>
                <c:pt idx="4">
                  <c:v>154</c:v>
                </c:pt>
                <c:pt idx="5">
                  <c:v>189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29F2-4D79-B93F-869B03A49835}"/>
            </c:ext>
          </c:extLst>
        </c:ser>
        <c:ser>
          <c:idx val="3"/>
          <c:order val="2"/>
          <c:tx>
            <c:strRef>
              <c:f>Sheet1!$A$6</c:f>
              <c:strCache>
                <c:ptCount val="1"/>
                <c:pt idx="0">
                  <c:v>Reliance</c:v>
                </c:pt>
              </c:strCache>
            </c:strRef>
          </c:tx>
          <c:spPr>
            <a:ln w="34925" cap="rnd">
              <a:solidFill>
                <a:schemeClr val="accent4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4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4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4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4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xVal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xVal>
          <c:yVal>
            <c:numRef>
              <c:f>Sheet1!$B$6:$G$6</c:f>
              <c:numCache>
                <c:formatCode>General</c:formatCode>
                <c:ptCount val="6"/>
                <c:pt idx="0">
                  <c:v>352</c:v>
                </c:pt>
                <c:pt idx="1">
                  <c:v>298</c:v>
                </c:pt>
                <c:pt idx="2">
                  <c:v>273</c:v>
                </c:pt>
                <c:pt idx="3">
                  <c:v>252</c:v>
                </c:pt>
                <c:pt idx="4">
                  <c:v>225</c:v>
                </c:pt>
                <c:pt idx="5">
                  <c:v>255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29F2-4D79-B93F-869B03A49835}"/>
            </c:ext>
          </c:extLst>
        </c:ser>
        <c:ser>
          <c:idx val="4"/>
          <c:order val="3"/>
          <c:tx>
            <c:strRef>
              <c:f>Sheet1!$A$7</c:f>
              <c:strCache>
                <c:ptCount val="1"/>
                <c:pt idx="0">
                  <c:v>Tata</c:v>
                </c:pt>
              </c:strCache>
            </c:strRef>
          </c:tx>
          <c:spPr>
            <a:ln w="34925" cap="rnd">
              <a:solidFill>
                <a:schemeClr val="accent5"/>
              </a:solidFill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circle"/>
            <c:size val="6"/>
            <c:spPr>
              <a:gradFill rotWithShape="1">
                <a:gsLst>
                  <a:gs pos="0">
                    <a:schemeClr val="accent5">
                      <a:satMod val="103000"/>
                      <a:lumMod val="102000"/>
                      <a:tint val="94000"/>
                    </a:schemeClr>
                  </a:gs>
                  <a:gs pos="50000">
                    <a:schemeClr val="accent5">
                      <a:satMod val="110000"/>
                      <a:lumMod val="100000"/>
                      <a:shade val="100000"/>
                    </a:schemeClr>
                  </a:gs>
                  <a:gs pos="100000">
                    <a:schemeClr val="accent5">
                      <a:lumMod val="99000"/>
                      <a:satMod val="120000"/>
                      <a:shade val="78000"/>
                    </a:schemeClr>
                  </a:gs>
                </a:gsLst>
                <a:lin ang="5400000" scaled="0"/>
              </a:gradFill>
              <a:ln w="9525">
                <a:solidFill>
                  <a:schemeClr val="accent5"/>
                </a:solidFill>
                <a:round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marker>
          <c:xVal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xVal>
          <c:yVal>
            <c:numRef>
              <c:f>Sheet1!$B$7:$G$7</c:f>
              <c:numCache>
                <c:formatCode>General</c:formatCode>
                <c:ptCount val="6"/>
                <c:pt idx="0">
                  <c:v>253</c:v>
                </c:pt>
                <c:pt idx="1">
                  <c:v>262</c:v>
                </c:pt>
                <c:pt idx="2">
                  <c:v>254</c:v>
                </c:pt>
                <c:pt idx="3">
                  <c:v>254</c:v>
                </c:pt>
                <c:pt idx="4">
                  <c:v>198</c:v>
                </c:pt>
                <c:pt idx="5">
                  <c:v>247</c:v>
                </c:pt>
              </c:numCache>
            </c:numRef>
          </c:y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29F2-4D79-B93F-869B03A49835}"/>
            </c:ext>
          </c:extLst>
        </c:ser>
        <c:dLbls/>
        <c:axId val="126562304"/>
        <c:axId val="126556032"/>
        <c:extLst xmlns:c16r2="http://schemas.microsoft.com/office/drawing/2015/06/chart">
          <c:ext xmlns:c15="http://schemas.microsoft.com/office/drawing/2012/chart" uri="{02D57815-91ED-43cb-92C2-25804820EDAC}">
            <c15:filteredScatte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ln w="34925" cap="rnd">
                    <a:solidFill>
                      <a:schemeClr val="accent1"/>
                    </a:solidFill>
                    <a:round/>
                  </a:ln>
                  <a:effectLst>
                    <a:outerShdw blurRad="57150" dist="19050" dir="5400000" algn="ctr" rotWithShape="0">
                      <a:srgbClr val="000000">
                        <a:alpha val="63000"/>
                      </a:srgbClr>
                    </a:outerShdw>
                  </a:effectLst>
                </c:spPr>
                <c:marker>
                  <c:symbol val="circle"/>
                  <c:size val="6"/>
                  <c:spPr>
                    <a:gradFill rotWithShape="1">
                      <a:gsLst>
                        <a:gs pos="0">
                          <a:schemeClr val="accent1">
                            <a:satMod val="103000"/>
                            <a:lumMod val="102000"/>
                            <a:tint val="94000"/>
                          </a:schemeClr>
                        </a:gs>
                        <a:gs pos="50000">
                          <a:schemeClr val="accent1">
                            <a:satMod val="110000"/>
                            <a:lumMod val="100000"/>
                            <a:shade val="100000"/>
                          </a:schemeClr>
                        </a:gs>
                        <a:gs pos="100000">
                          <a:schemeClr val="accent1">
                            <a:lumMod val="99000"/>
                            <a:satMod val="120000"/>
                            <a:shade val="78000"/>
                          </a:schemeClr>
                        </a:gs>
                      </a:gsLst>
                      <a:lin ang="5400000" scaled="0"/>
                    </a:gradFill>
                    <a:ln w="9525">
                      <a:solidFill>
                        <a:schemeClr val="accent1"/>
                      </a:solidFill>
                      <a:round/>
                    </a:ln>
                    <a:effectLst>
                      <a:outerShdw blurRad="57150" dist="19050" dir="5400000" algn="ctr" rotWithShape="0">
                        <a:srgbClr val="000000">
                          <a:alpha val="63000"/>
                        </a:srgbClr>
                      </a:outerShdw>
                    </a:effectLst>
                  </c:spPr>
                </c:marker>
                <c:xVal>
                  <c:strRef>
                    <c:extLst>
                      <c:ext uri="{02D57815-91ED-43cb-92C2-25804820EDAC}">
                        <c15:formulaRef>
                          <c15:sqref>Sheet1!$B$2:$G$2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:xVal>
                <c:yVal>
                  <c:numRef>
                    <c:extLst>
                      <c:ext uri="{02D57815-91ED-43cb-92C2-25804820EDAC}">
                        <c15:formulaRef>
                          <c15:sqref>(Sheet1!$B$3:$G$3,Sheet1!$A$1:$H$1)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6">
                        <c:v>0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4-29F2-4D79-B93F-869B03A49835}"/>
                  </c:ext>
                </c:extLst>
              </c15:ser>
            </c15:filteredScatterSeries>
          </c:ext>
        </c:extLst>
      </c:scatterChart>
      <c:valAx>
        <c:axId val="126556032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Revenue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562304"/>
        <c:crosses val="autoZero"/>
        <c:crossBetween val="midCat"/>
      </c:valAx>
      <c:valAx>
        <c:axId val="126562304"/>
        <c:scaling>
          <c:orientation val="minMax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Month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655603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sz="1500">
          <a:solidFill>
            <a:schemeClr val="tx1"/>
          </a:solidFill>
        </a:defRPr>
      </a:pPr>
      <a:endParaRPr lang="en-US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r>
              <a:rPr lang="en-IN"/>
              <a:t>Business Firm Revenue</a:t>
            </a: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1"/>
          <c:order val="0"/>
          <c:tx>
            <c:strRef>
              <c:f>Sheet1!$A$4</c:f>
              <c:strCache>
                <c:ptCount val="1"/>
                <c:pt idx="0">
                  <c:v>Wipro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satMod val="103000"/>
                    <a:lumMod val="102000"/>
                    <a:tint val="94000"/>
                  </a:schemeClr>
                </a:gs>
                <a:gs pos="50000">
                  <a:schemeClr val="accent2">
                    <a:satMod val="110000"/>
                    <a:lumMod val="100000"/>
                    <a:shade val="100000"/>
                  </a:schemeClr>
                </a:gs>
                <a:gs pos="100000">
                  <a:schemeClr val="accent2">
                    <a:lumMod val="99000"/>
                    <a:satMod val="120000"/>
                    <a:shade val="78000"/>
                  </a:schemeClr>
                </a:gs>
              </a:gsLst>
              <a:lin ang="5400000" scaled="0"/>
            </a:gradFill>
            <a:ln w="25400">
              <a:noFill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Sheet1!$B$4:$G$4</c:f>
              <c:numCache>
                <c:formatCode>General</c:formatCode>
                <c:ptCount val="6"/>
                <c:pt idx="0">
                  <c:v>105</c:v>
                </c:pt>
                <c:pt idx="1">
                  <c:v>154</c:v>
                </c:pt>
                <c:pt idx="2">
                  <c:v>148</c:v>
                </c:pt>
                <c:pt idx="3">
                  <c:v>152</c:v>
                </c:pt>
                <c:pt idx="4">
                  <c:v>135</c:v>
                </c:pt>
                <c:pt idx="5">
                  <c:v>155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59C0-485D-857B-D6DBF9456A9A}"/>
            </c:ext>
          </c:extLst>
        </c:ser>
        <c:dLbls/>
        <c:axId val="127206144"/>
        <c:axId val="127154816"/>
        <c:extLst xmlns:c16r2="http://schemas.microsoft.com/office/drawing/2015/06/chart">
          <c:ext xmlns:c15="http://schemas.microsoft.com/office/drawing/2012/chart" uri="{02D57815-91ED-43cb-92C2-25804820EDAC}">
            <c15:filteredBarSeries>
              <c15:ser>
                <c:idx val="0"/>
                <c:order val="0"/>
                <c:tx>
                  <c:strRef>
                    <c:extLst>
                      <c:ext uri="{02D57815-91ED-43cb-92C2-25804820EDAC}">
                        <c15:formulaRef>
                          <c15:sqref>Sheet1!$A$3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gradFill rotWithShape="1">
                    <a:gsLst>
                      <a:gs pos="0">
                        <a:schemeClr val="accent1">
                          <a:satMod val="103000"/>
                          <a:lumMod val="102000"/>
                          <a:tint val="94000"/>
                        </a:schemeClr>
                      </a:gs>
                      <a:gs pos="50000">
                        <a:schemeClr val="accent1">
                          <a:satMod val="110000"/>
                          <a:lumMod val="100000"/>
                          <a:shade val="100000"/>
                        </a:schemeClr>
                      </a:gs>
                      <a:gs pos="100000">
                        <a:schemeClr val="accent1">
                          <a:lumMod val="99000"/>
                          <a:satMod val="120000"/>
                          <a:shade val="78000"/>
                        </a:schemeClr>
                      </a:gs>
                    </a:gsLst>
                    <a:lin ang="5400000" scaled="0"/>
                  </a:gradFill>
                  <a:ln w="25400">
                    <a:noFill/>
                  </a:ln>
                  <a:effectLst>
                    <a:outerShdw blurRad="57150" dist="19050" dir="5400000" algn="ctr" rotWithShape="0">
                      <a:srgbClr val="000000">
                        <a:alpha val="63000"/>
                      </a:srgbClr>
                    </a:outerShdw>
                  </a:effectLst>
                </c:spPr>
                <c:invertIfNegative val="0"/>
                <c:cat>
                  <c:strRef>
                    <c:extLst>
                      <c:ext uri="{02D57815-91ED-43cb-92C2-25804820EDAC}">
                        <c15:formulaRef>
                          <c15:sqref>Sheet1!$B$2:$G$2</c15:sqref>
                        </c15:formulaRef>
                      </c:ext>
                    </c:extLst>
                    <c:strCache>
                      <c:ptCount val="6"/>
                      <c:pt idx="0">
                        <c:v>Jan</c:v>
                      </c:pt>
                      <c:pt idx="1">
                        <c:v>Feb</c:v>
                      </c:pt>
                      <c:pt idx="2">
                        <c:v>Mar</c:v>
                      </c:pt>
                      <c:pt idx="3">
                        <c:v>Apr</c:v>
                      </c:pt>
                      <c:pt idx="4">
                        <c:v>May</c:v>
                      </c:pt>
                      <c:pt idx="5">
                        <c:v>Jun</c:v>
                      </c:pt>
                    </c:strCache>
                  </c:strRef>
                </c:cat>
                <c:val>
                  <c:numRef>
                    <c:extLst>
                      <c:ext uri="{02D57815-91ED-43cb-92C2-25804820EDAC}">
                        <c15:formulaRef>
                          <c15:sqref>(Sheet1!$B$3:$G$3,Sheet1!$A$1:$H$1)</c15:sqref>
                        </c15:formulaRef>
                      </c:ext>
                    </c:extLst>
                    <c:numCache>
                      <c:formatCode>General</c:formatCode>
                      <c:ptCount val="14"/>
                      <c:pt idx="6">
                        <c:v>0</c:v>
                      </c:pt>
                    </c:numCache>
                  </c:numRef>
                </c:val>
                <c:extLst>
                  <c:ext xmlns:c16="http://schemas.microsoft.com/office/drawing/2014/chart" uri="{C3380CC4-5D6E-409C-BE32-E72D297353CC}">
                    <c16:uniqueId val="{00000004-59C0-485D-857B-D6DBF9456A9A}"/>
                  </c:ext>
                </c:extLst>
              </c15:ser>
            </c15:filteredBarSeries>
          </c:ext>
        </c:extLst>
      </c:barChart>
      <c:stockChart>
        <c:ser>
          <c:idx val="2"/>
          <c:order val="1"/>
          <c:tx>
            <c:strRef>
              <c:f>Sheet1!$A$5</c:f>
              <c:strCache>
                <c:ptCount val="1"/>
                <c:pt idx="0">
                  <c:v>Infosys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Sheet1!$B$5:$G$5</c:f>
              <c:numCache>
                <c:formatCode>General</c:formatCode>
                <c:ptCount val="6"/>
                <c:pt idx="0">
                  <c:v>152</c:v>
                </c:pt>
                <c:pt idx="1">
                  <c:v>168</c:v>
                </c:pt>
                <c:pt idx="2">
                  <c:v>159</c:v>
                </c:pt>
                <c:pt idx="3">
                  <c:v>178</c:v>
                </c:pt>
                <c:pt idx="4">
                  <c:v>154</c:v>
                </c:pt>
                <c:pt idx="5">
                  <c:v>189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1-59C0-485D-857B-D6DBF9456A9A}"/>
            </c:ext>
          </c:extLst>
        </c:ser>
        <c:ser>
          <c:idx val="3"/>
          <c:order val="2"/>
          <c:tx>
            <c:strRef>
              <c:f>Sheet1!$A$6</c:f>
              <c:strCache>
                <c:ptCount val="1"/>
                <c:pt idx="0">
                  <c:v>Reliance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Sheet1!$B$6:$G$6</c:f>
              <c:numCache>
                <c:formatCode>General</c:formatCode>
                <c:ptCount val="6"/>
                <c:pt idx="0">
                  <c:v>352</c:v>
                </c:pt>
                <c:pt idx="1">
                  <c:v>298</c:v>
                </c:pt>
                <c:pt idx="2">
                  <c:v>273</c:v>
                </c:pt>
                <c:pt idx="3">
                  <c:v>252</c:v>
                </c:pt>
                <c:pt idx="4">
                  <c:v>225</c:v>
                </c:pt>
                <c:pt idx="5">
                  <c:v>255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2-59C0-485D-857B-D6DBF9456A9A}"/>
            </c:ext>
          </c:extLst>
        </c:ser>
        <c:ser>
          <c:idx val="4"/>
          <c:order val="3"/>
          <c:tx>
            <c:strRef>
              <c:f>Sheet1!$A$7</c:f>
              <c:strCache>
                <c:ptCount val="1"/>
                <c:pt idx="0">
                  <c:v>Tata</c:v>
                </c:pt>
              </c:strCache>
            </c:strRef>
          </c:tx>
          <c:spPr>
            <a:ln w="25400" cap="rnd">
              <a:noFill/>
              <a:round/>
            </a:ln>
            <a:effectLst>
              <a:outerShdw blurRad="57150" dist="19050" dir="5400000" algn="ctr" rotWithShape="0">
                <a:srgbClr val="000000">
                  <a:alpha val="63000"/>
                </a:srgbClr>
              </a:outerShdw>
            </a:effectLst>
          </c:spPr>
          <c:marker>
            <c:symbol val="none"/>
          </c:marker>
          <c:cat>
            <c:strRef>
              <c:f>Sheet1!$B$2:$G$2</c:f>
              <c:strCache>
                <c:ptCount val="6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May</c:v>
                </c:pt>
                <c:pt idx="5">
                  <c:v>Jun</c:v>
                </c:pt>
              </c:strCache>
            </c:strRef>
          </c:cat>
          <c:val>
            <c:numRef>
              <c:f>Sheet1!$B$7:$G$7</c:f>
              <c:numCache>
                <c:formatCode>General</c:formatCode>
                <c:ptCount val="6"/>
                <c:pt idx="0">
                  <c:v>253</c:v>
                </c:pt>
                <c:pt idx="1">
                  <c:v>262</c:v>
                </c:pt>
                <c:pt idx="2">
                  <c:v>254</c:v>
                </c:pt>
                <c:pt idx="3">
                  <c:v>254</c:v>
                </c:pt>
                <c:pt idx="4">
                  <c:v>198</c:v>
                </c:pt>
                <c:pt idx="5">
                  <c:v>247</c:v>
                </c:pt>
              </c:numCache>
            </c:numRef>
          </c:val>
          <c:smooth val="1"/>
          <c:extLst xmlns:c16r2="http://schemas.microsoft.com/office/drawing/2015/06/chart">
            <c:ext xmlns:c16="http://schemas.microsoft.com/office/drawing/2014/chart" uri="{C3380CC4-5D6E-409C-BE32-E72D297353CC}">
              <c16:uniqueId val="{00000003-59C0-485D-857B-D6DBF9456A9A}"/>
            </c:ext>
          </c:extLst>
        </c:ser>
        <c:dLbls/>
        <c:hiLowLines>
          <c:spPr>
            <a:ln w="9525" cap="flat" cmpd="sng" algn="ctr">
              <a:solidFill>
                <a:schemeClr val="tx1">
                  <a:lumMod val="75000"/>
                  <a:lumOff val="25000"/>
                </a:schemeClr>
              </a:solidFill>
              <a:round/>
            </a:ln>
            <a:effectLst/>
          </c:spPr>
        </c:hiLowLines>
        <c:upDownBars>
          <c:gapWidth val="150"/>
          <c:upBars>
            <c:spPr>
              <a:solidFill>
                <a:schemeClr val="lt1"/>
              </a:solidFill>
              <a:ln w="9525">
                <a:solidFill>
                  <a:schemeClr val="tx1">
                    <a:lumMod val="15000"/>
                    <a:lumOff val="85000"/>
                  </a:schemeClr>
                </a:solidFill>
              </a:ln>
              <a:effectLst/>
            </c:spPr>
          </c:upBars>
          <c:downBars>
            <c:spPr>
              <a:solidFill>
                <a:schemeClr val="dk1">
                  <a:lumMod val="65000"/>
                  <a:lumOff val="35000"/>
                </a:schemeClr>
              </a:solidFill>
              <a:ln w="9525">
                <a:solidFill>
                  <a:schemeClr val="tx1">
                    <a:lumMod val="65000"/>
                    <a:lumOff val="35000"/>
                  </a:schemeClr>
                </a:solidFill>
              </a:ln>
              <a:effectLst/>
            </c:spPr>
          </c:downBars>
        </c:upDownBars>
        <c:axId val="127242624"/>
        <c:axId val="127208064"/>
      </c:stockChart>
      <c:valAx>
        <c:axId val="127154816"/>
        <c:scaling>
          <c:orientation val="minMax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Revenue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206144"/>
        <c:crosses val="autoZero"/>
        <c:crossBetween val="between"/>
      </c:valAx>
      <c:catAx>
        <c:axId val="127206144"/>
        <c:scaling>
          <c:orientation val="minMax"/>
        </c:scaling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5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IN"/>
                  <a:t>Month</a:t>
                </a:r>
              </a:p>
            </c:rich>
          </c:tx>
          <c:layout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154816"/>
        <c:crosses val="autoZero"/>
        <c:auto val="1"/>
        <c:lblAlgn val="ctr"/>
        <c:lblOffset val="100"/>
      </c:catAx>
      <c:valAx>
        <c:axId val="127208064"/>
        <c:scaling>
          <c:orientation val="minMax"/>
        </c:scaling>
        <c:axPos val="r"/>
        <c:numFmt formatCode="General" sourceLinked="1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5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242624"/>
        <c:crosses val="max"/>
        <c:crossBetween val="between"/>
      </c:valAx>
      <c:catAx>
        <c:axId val="127242624"/>
        <c:scaling>
          <c:orientation val="minMax"/>
        </c:scaling>
        <c:delete val="1"/>
        <c:axPos val="b"/>
        <c:numFmt formatCode="General" sourceLinked="1"/>
        <c:tickLblPos val="nextTo"/>
        <c:crossAx val="127208064"/>
        <c:crosses val="autoZero"/>
        <c:auto val="1"/>
        <c:lblAlgn val="ctr"/>
        <c:lblOffset val="100"/>
      </c:catAx>
      <c:spPr>
        <a:noFill/>
        <a:ln>
          <a:noFill/>
        </a:ln>
        <a:effectLst/>
      </c:spPr>
    </c:plotArea>
    <c:legend>
      <c:legendPos val="r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500" b="0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sz="1500">
          <a:solidFill>
            <a:schemeClr val="tx1"/>
          </a:solidFill>
        </a:defRPr>
      </a:pPr>
      <a:endParaRPr lang="en-US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6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1" name="Google Shape;231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8" name="Google Shape;178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6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or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6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  <a:defRPr sz="3200"/>
            </a:lvl1pPr>
            <a:lvl2pPr indent="-4064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81" name="Google Shape;81;p26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2" name="Google Shape;82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7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or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7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88" name="Google Shape;88;p27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9" name="Google Shape;89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8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8"/>
          <p:cNvSpPr txBox="1"/>
          <p:nvPr>
            <p:ph idx="1" type="body"/>
          </p:nvPr>
        </p:nvSpPr>
        <p:spPr>
          <a:xfrm rot="5400000">
            <a:off x="3718625" y="-1458212"/>
            <a:ext cx="4754750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9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9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18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8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9"/>
          <p:cNvSpPr/>
          <p:nvPr/>
        </p:nvSpPr>
        <p:spPr>
          <a:xfrm>
            <a:off x="2103120" y="3036776"/>
            <a:ext cx="798576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19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ora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9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/>
            </a:lvl1pPr>
            <a:lvl2pPr lvl="1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0" name="Google Shape;30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20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20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0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2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21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21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21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2"/>
          <p:cNvSpPr/>
          <p:nvPr/>
        </p:nvSpPr>
        <p:spPr>
          <a:xfrm>
            <a:off x="838200" y="4104155"/>
            <a:ext cx="797433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22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ora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22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2" name="Google Shape;52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3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23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3"/>
          <p:cNvSpPr txBox="1"/>
          <p:nvPr>
            <p:ph idx="1" type="body"/>
          </p:nvPr>
        </p:nvSpPr>
        <p:spPr>
          <a:xfrm>
            <a:off x="838200" y="1592261"/>
            <a:ext cx="5181600" cy="4584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23"/>
          <p:cNvSpPr txBox="1"/>
          <p:nvPr>
            <p:ph idx="2" type="body"/>
          </p:nvPr>
        </p:nvSpPr>
        <p:spPr>
          <a:xfrm>
            <a:off x="6172200" y="1592261"/>
            <a:ext cx="5181600" cy="4584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4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24"/>
          <p:cNvSpPr txBox="1"/>
          <p:nvPr>
            <p:ph type="title"/>
          </p:nvPr>
        </p:nvSpPr>
        <p:spPr>
          <a:xfrm>
            <a:off x="839788" y="653784"/>
            <a:ext cx="10515600" cy="7482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4"/>
          <p:cNvSpPr txBox="1"/>
          <p:nvPr>
            <p:ph idx="1" type="body"/>
          </p:nvPr>
        </p:nvSpPr>
        <p:spPr>
          <a:xfrm>
            <a:off x="839788" y="1540248"/>
            <a:ext cx="5157787" cy="7334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F26724"/>
              </a:buClr>
              <a:buSzPts val="1800"/>
              <a:buNone/>
              <a:defRPr b="1" sz="1800">
                <a:solidFill>
                  <a:srgbClr val="F26724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7" name="Google Shape;67;p24"/>
          <p:cNvSpPr txBox="1"/>
          <p:nvPr>
            <p:ph idx="2" type="body"/>
          </p:nvPr>
        </p:nvSpPr>
        <p:spPr>
          <a:xfrm>
            <a:off x="839788" y="2411892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24"/>
          <p:cNvSpPr txBox="1"/>
          <p:nvPr>
            <p:ph idx="3" type="body"/>
          </p:nvPr>
        </p:nvSpPr>
        <p:spPr>
          <a:xfrm>
            <a:off x="6172200" y="1540248"/>
            <a:ext cx="5183188" cy="7334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F26724"/>
              </a:buClr>
              <a:buSzPts val="1800"/>
              <a:buNone/>
              <a:defRPr b="1" sz="1800">
                <a:solidFill>
                  <a:srgbClr val="F26724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9" name="Google Shape;69;p24"/>
          <p:cNvSpPr txBox="1"/>
          <p:nvPr>
            <p:ph idx="4" type="body"/>
          </p:nvPr>
        </p:nvSpPr>
        <p:spPr>
          <a:xfrm>
            <a:off x="6172200" y="2411892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5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6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ora"/>
              <a:buNone/>
              <a:defRPr b="0" i="0" sz="32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6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-317500" lvl="1" marL="9144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indent="-317500" lvl="2" marL="13716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indent="-317500" lvl="3" marL="18288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indent="-317500" lvl="4" marL="22860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chart" Target="../charts/chart2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chart" Target="../charts/chart3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chart" Target="../charts/chart4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chart" Target="../charts/chart5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chart" Target="../charts/chart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3786" y="1595595"/>
            <a:ext cx="4466105" cy="1122054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"/>
          <p:cNvSpPr txBox="1"/>
          <p:nvPr/>
        </p:nvSpPr>
        <p:spPr>
          <a:xfrm>
            <a:off x="669601" y="4187158"/>
            <a:ext cx="10882500" cy="1616100"/>
          </a:xfrm>
          <a:prstGeom prst="rect">
            <a:avLst/>
          </a:prstGeom>
          <a:solidFill>
            <a:srgbClr val="F7CAAC"/>
          </a:solidFill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Class: </a:t>
            </a:r>
            <a:r>
              <a:rPr b="0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MSc</a:t>
            </a:r>
            <a:endParaRPr b="0" i="0" sz="1800" u="none" cap="none" strike="noStrike">
              <a:solidFill>
                <a:srgbClr val="262626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Subject : </a:t>
            </a:r>
            <a:r>
              <a:rPr b="0" i="0" lang="en-IN" sz="1800" u="none" cap="none" strike="noStrik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Application of IT- Basics and Advance Excel</a:t>
            </a:r>
            <a:r>
              <a:rPr b="0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endParaRPr b="0" i="0" sz="1800" u="none" cap="none" strike="noStrike">
              <a:solidFill>
                <a:srgbClr val="262626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Chapter: </a:t>
            </a:r>
            <a:r>
              <a:rPr b="0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Unit </a:t>
            </a:r>
            <a:r>
              <a:rPr lang="en-IN" sz="1800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2 </a:t>
            </a:r>
            <a:r>
              <a:rPr b="0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Chapter </a:t>
            </a:r>
            <a:r>
              <a:rPr lang="en-IN" sz="1800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1</a:t>
            </a:r>
            <a:endParaRPr b="0" i="0" sz="1800" u="none" cap="none" strike="noStrike">
              <a:solidFill>
                <a:srgbClr val="262626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Chapter Name:</a:t>
            </a:r>
            <a:r>
              <a:rPr b="0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 Presenting Data and Charts</a:t>
            </a:r>
            <a:endParaRPr b="0" i="0" sz="1800" u="none" cap="none" strike="noStrike">
              <a:solidFill>
                <a:srgbClr val="262626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11" name="Google Shape;111;p1"/>
          <p:cNvSpPr txBox="1"/>
          <p:nvPr/>
        </p:nvSpPr>
        <p:spPr>
          <a:xfrm>
            <a:off x="669601" y="3599717"/>
            <a:ext cx="10882577" cy="40011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 u="sng">
              <a:solidFill>
                <a:schemeClr val="dk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12" name="Google Shape;112;p1"/>
          <p:cNvSpPr txBox="1"/>
          <p:nvPr>
            <p:ph idx="4294967295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10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3" name="Google Shape;203;p10"/>
          <p:cNvSpPr txBox="1"/>
          <p:nvPr>
            <p:ph type="title"/>
          </p:nvPr>
        </p:nvSpPr>
        <p:spPr>
          <a:xfrm flipH="1">
            <a:off x="307974" y="681038"/>
            <a:ext cx="3731609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Column Chart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04" name="Google Shape;204;p10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p10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06" name="Google Shape;206;p10"/>
          <p:cNvSpPr/>
          <p:nvPr/>
        </p:nvSpPr>
        <p:spPr>
          <a:xfrm>
            <a:off x="177544" y="1743536"/>
            <a:ext cx="11412946" cy="4446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2700" marR="5080" rtl="0" algn="l">
              <a:lnSpc>
                <a:spcPct val="101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Design Tab </a:t>
            </a: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– It allows to change chart style, layout, type etc</a:t>
            </a:r>
            <a:endParaRPr/>
          </a:p>
        </p:txBody>
      </p:sp>
      <p:pic>
        <p:nvPicPr>
          <p:cNvPr id="207" name="Google Shape;207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5575" y="3043931"/>
            <a:ext cx="11937437" cy="1584677"/>
          </a:xfrm>
          <a:prstGeom prst="rect">
            <a:avLst/>
          </a:prstGeom>
          <a:noFill/>
          <a:ln>
            <a:noFill/>
          </a:ln>
        </p:spPr>
      </p:pic>
      <p:sp>
        <p:nvSpPr>
          <p:cNvPr id="208" name="Google Shape;208;p10"/>
          <p:cNvSpPr/>
          <p:nvPr/>
        </p:nvSpPr>
        <p:spPr>
          <a:xfrm>
            <a:off x="5856262" y="3043931"/>
            <a:ext cx="618280" cy="385069"/>
          </a:xfrm>
          <a:prstGeom prst="rect">
            <a:avLst/>
          </a:prstGeom>
          <a:noFill/>
          <a:ln cap="flat" cmpd="sng" w="127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1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11"/>
          <p:cNvSpPr txBox="1"/>
          <p:nvPr>
            <p:ph type="title"/>
          </p:nvPr>
        </p:nvSpPr>
        <p:spPr>
          <a:xfrm flipH="1">
            <a:off x="307974" y="681038"/>
            <a:ext cx="2905700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Line Chart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15" name="Google Shape;215;p11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11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17" name="Google Shape;217;p11"/>
          <p:cNvSpPr/>
          <p:nvPr/>
        </p:nvSpPr>
        <p:spPr>
          <a:xfrm>
            <a:off x="149788" y="1603728"/>
            <a:ext cx="11643135" cy="8267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25336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Line chart Shows trends in data at equal intervals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graphicFrame>
        <p:nvGraphicFramePr>
          <p:cNvPr id="218" name="Google Shape;218;p11"/>
          <p:cNvGraphicFramePr/>
          <p:nvPr/>
        </p:nvGraphicFramePr>
        <p:xfrm>
          <a:off x="1755057" y="2050657"/>
          <a:ext cx="8606247" cy="4753701"/>
        </p:xfrm>
        <a:graphic>
          <a:graphicData uri="http://schemas.openxmlformats.org/drawingml/2006/chart">
            <c:chart r:id="rId3"/>
          </a:graphicData>
        </a:graphic>
      </p:graphicFrame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2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4" name="Google Shape;224;p12"/>
          <p:cNvSpPr txBox="1"/>
          <p:nvPr>
            <p:ph type="title"/>
          </p:nvPr>
        </p:nvSpPr>
        <p:spPr>
          <a:xfrm flipH="1">
            <a:off x="307974" y="681038"/>
            <a:ext cx="2905700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Pie Chart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25" name="Google Shape;225;p12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26" name="Google Shape;226;p12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27" name="Google Shape;227;p12"/>
          <p:cNvSpPr/>
          <p:nvPr/>
        </p:nvSpPr>
        <p:spPr>
          <a:xfrm>
            <a:off x="31801" y="1594967"/>
            <a:ext cx="12042212" cy="12108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254000" marR="375285" rtl="0" algn="l">
              <a:lnSpc>
                <a:spcPct val="102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Pie Chart - </a:t>
            </a: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Shows proportional size of items that make up a data series; only shows 1 data  series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graphicFrame>
        <p:nvGraphicFramePr>
          <p:cNvPr id="228" name="Google Shape;228;p12"/>
          <p:cNvGraphicFramePr/>
          <p:nvPr/>
        </p:nvGraphicFramePr>
        <p:xfrm>
          <a:off x="1961751" y="1972827"/>
          <a:ext cx="8138191" cy="4885173"/>
        </p:xfrm>
        <a:graphic>
          <a:graphicData uri="http://schemas.openxmlformats.org/drawingml/2006/chart">
            <c:chart r:id="rId3"/>
          </a:graphicData>
        </a:graphic>
      </p:graphicFrame>
    </p:spTree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3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4" name="Google Shape;234;p13"/>
          <p:cNvSpPr txBox="1"/>
          <p:nvPr>
            <p:ph type="title"/>
          </p:nvPr>
        </p:nvSpPr>
        <p:spPr>
          <a:xfrm flipH="1">
            <a:off x="307974" y="681038"/>
            <a:ext cx="2905700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Bar Chart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35" name="Google Shape;235;p13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36" name="Google Shape;236;p13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37" name="Google Shape;237;p13"/>
          <p:cNvSpPr/>
          <p:nvPr/>
        </p:nvSpPr>
        <p:spPr>
          <a:xfrm>
            <a:off x="149788" y="1603728"/>
            <a:ext cx="11643135" cy="8267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254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Bar Chart - </a:t>
            </a: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Illustrates comparisons among individual items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graphicFrame>
        <p:nvGraphicFramePr>
          <p:cNvPr id="238" name="Google Shape;238;p13"/>
          <p:cNvGraphicFramePr/>
          <p:nvPr/>
        </p:nvGraphicFramePr>
        <p:xfrm>
          <a:off x="1760824" y="2150274"/>
          <a:ext cx="8126362" cy="4542502"/>
        </p:xfrm>
        <a:graphic>
          <a:graphicData uri="http://schemas.openxmlformats.org/drawingml/2006/chart">
            <c:chart r:id="rId3"/>
          </a:graphicData>
        </a:graphic>
      </p:graphicFrame>
    </p:spTree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p14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4" name="Google Shape;244;p14"/>
          <p:cNvSpPr txBox="1"/>
          <p:nvPr>
            <p:ph type="title"/>
          </p:nvPr>
        </p:nvSpPr>
        <p:spPr>
          <a:xfrm flipH="1">
            <a:off x="307974" y="681038"/>
            <a:ext cx="3570852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Scatter Chart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45" name="Google Shape;245;p14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46" name="Google Shape;246;p14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47" name="Google Shape;247;p14"/>
          <p:cNvSpPr/>
          <p:nvPr/>
        </p:nvSpPr>
        <p:spPr>
          <a:xfrm>
            <a:off x="149788" y="1603728"/>
            <a:ext cx="11643135" cy="12108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253365" marR="213359" rtl="0" algn="l">
              <a:lnSpc>
                <a:spcPct val="1016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XY (scatter) - </a:t>
            </a: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Shows relationships among numeric values in several data series or plots  two groups of numbers as one series of XY coordinates.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graphicFrame>
        <p:nvGraphicFramePr>
          <p:cNvPr id="248" name="Google Shape;248;p14"/>
          <p:cNvGraphicFramePr/>
          <p:nvPr/>
        </p:nvGraphicFramePr>
        <p:xfrm>
          <a:off x="2229925" y="2418574"/>
          <a:ext cx="7194294" cy="4469607"/>
        </p:xfrm>
        <a:graphic>
          <a:graphicData uri="http://schemas.openxmlformats.org/drawingml/2006/chart">
            <c:chart r:id="rId3"/>
          </a:graphicData>
        </a:graphic>
      </p:graphicFrame>
    </p:spTree>
  </p:cSld>
  <p:clrMapOvr>
    <a:masterClrMapping/>
  </p:clrMapOvr>
  <p:transition spd="slow">
    <p:push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15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4" name="Google Shape;254;p15"/>
          <p:cNvSpPr txBox="1"/>
          <p:nvPr>
            <p:ph type="title"/>
          </p:nvPr>
        </p:nvSpPr>
        <p:spPr>
          <a:xfrm flipH="1">
            <a:off x="307974" y="681038"/>
            <a:ext cx="3184446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Stock Chart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55" name="Google Shape;255;p15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56" name="Google Shape;256;p15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57" name="Google Shape;257;p15"/>
          <p:cNvSpPr/>
          <p:nvPr/>
        </p:nvSpPr>
        <p:spPr>
          <a:xfrm>
            <a:off x="149788" y="1603728"/>
            <a:ext cx="11643135" cy="12108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253365" marR="323850" rtl="0" algn="l">
              <a:lnSpc>
                <a:spcPct val="1016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Stock Chart - </a:t>
            </a: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Measures volume and has two axes; one for measuring volume, the other for  stock prices</a:t>
            </a:r>
            <a:endParaRPr/>
          </a:p>
          <a:p>
            <a:pPr indent="0" lvl="0" marL="127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graphicFrame>
        <p:nvGraphicFramePr>
          <p:cNvPr id="258" name="Google Shape;258;p15"/>
          <p:cNvGraphicFramePr/>
          <p:nvPr/>
        </p:nvGraphicFramePr>
        <p:xfrm>
          <a:off x="3492420" y="2208800"/>
          <a:ext cx="6663353" cy="4469607"/>
        </p:xfrm>
        <a:graphic>
          <a:graphicData uri="http://schemas.openxmlformats.org/drawingml/2006/chart">
            <c:chart r:id="rId3"/>
          </a:graphicData>
        </a:graphic>
      </p:graphicFrame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2"/>
          <p:cNvSpPr txBox="1"/>
          <p:nvPr>
            <p:ph type="title"/>
          </p:nvPr>
        </p:nvSpPr>
        <p:spPr>
          <a:xfrm flipH="1">
            <a:off x="307975" y="681038"/>
            <a:ext cx="3173362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Introduction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19" name="Google Shape;119;p2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2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21" name="Google Shape;121;p2"/>
          <p:cNvSpPr/>
          <p:nvPr/>
        </p:nvSpPr>
        <p:spPr>
          <a:xfrm>
            <a:off x="303058" y="1880187"/>
            <a:ext cx="11643135" cy="35095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55600" marR="5080" rtl="0" algn="l">
              <a:lnSpc>
                <a:spcPct val="1018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Charts are used make it easier to understand large quantities of data and the relationship between  different series of data by displaying series of numeric data in a graphical format. </a:t>
            </a:r>
            <a:endParaRPr/>
          </a:p>
          <a:p>
            <a:pPr indent="-19050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When you create a  chart in Excel you will first enter the data on a worksheet and then create the chart. </a:t>
            </a:r>
            <a:endParaRPr/>
          </a:p>
          <a:p>
            <a:pPr indent="-19050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Excel automatically  links the data to the chart so that if data is altered, added or deleted, the chart will update accordingly.</a:t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3"/>
          <p:cNvSpPr txBox="1"/>
          <p:nvPr>
            <p:ph type="title"/>
          </p:nvPr>
        </p:nvSpPr>
        <p:spPr>
          <a:xfrm flipH="1">
            <a:off x="307975" y="681038"/>
            <a:ext cx="3173362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Chart Terms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28" name="Google Shape;128;p3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3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30" name="Google Shape;130;p3"/>
          <p:cNvSpPr/>
          <p:nvPr/>
        </p:nvSpPr>
        <p:spPr>
          <a:xfrm>
            <a:off x="244936" y="1570471"/>
            <a:ext cx="11702128" cy="8341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55600" marR="5080" rtl="0" algn="l">
              <a:lnSpc>
                <a:spcPct val="1018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Select the data that you wish to create the chart from</a:t>
            </a:r>
            <a:endParaRPr/>
          </a:p>
          <a:p>
            <a:pPr indent="-34290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Click on the ‘Insert’ tab</a:t>
            </a:r>
            <a:endParaRPr/>
          </a:p>
        </p:txBody>
      </p:sp>
      <p:pic>
        <p:nvPicPr>
          <p:cNvPr id="131" name="Google Shape;13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0951" y="2359743"/>
            <a:ext cx="9761410" cy="4378896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3"/>
          <p:cNvSpPr/>
          <p:nvPr/>
        </p:nvSpPr>
        <p:spPr>
          <a:xfrm>
            <a:off x="2212258" y="2709510"/>
            <a:ext cx="648929" cy="289690"/>
          </a:xfrm>
          <a:prstGeom prst="rect">
            <a:avLst/>
          </a:prstGeom>
          <a:noFill/>
          <a:ln cap="flat" cmpd="sng" w="127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p3"/>
          <p:cNvSpPr/>
          <p:nvPr/>
        </p:nvSpPr>
        <p:spPr>
          <a:xfrm>
            <a:off x="7039897" y="2999200"/>
            <a:ext cx="3372464" cy="1130348"/>
          </a:xfrm>
          <a:prstGeom prst="rect">
            <a:avLst/>
          </a:prstGeom>
          <a:noFill/>
          <a:ln cap="flat" cmpd="sng" w="127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4"/>
          <p:cNvSpPr txBox="1"/>
          <p:nvPr>
            <p:ph type="title"/>
          </p:nvPr>
        </p:nvSpPr>
        <p:spPr>
          <a:xfrm flipH="1">
            <a:off x="307975" y="681038"/>
            <a:ext cx="3173362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Introduction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40" name="Google Shape;140;p4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4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42" name="Google Shape;142;p4"/>
          <p:cNvSpPr/>
          <p:nvPr/>
        </p:nvSpPr>
        <p:spPr>
          <a:xfrm>
            <a:off x="274432" y="1603728"/>
            <a:ext cx="11643135" cy="4446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55600" marR="5080" rtl="0" algn="l">
              <a:lnSpc>
                <a:spcPct val="1018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Noto Sans Symbols"/>
              <a:buChar char="⮚"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This is how chart look like</a:t>
            </a:r>
            <a:endParaRPr/>
          </a:p>
        </p:txBody>
      </p:sp>
      <p:pic>
        <p:nvPicPr>
          <p:cNvPr id="143" name="Google Shape;143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2706954"/>
            <a:ext cx="12202447" cy="35896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5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9" name="Google Shape;149;p5"/>
          <p:cNvSpPr txBox="1"/>
          <p:nvPr>
            <p:ph type="title"/>
          </p:nvPr>
        </p:nvSpPr>
        <p:spPr>
          <a:xfrm flipH="1">
            <a:off x="307974" y="681038"/>
            <a:ext cx="3731609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Type of charts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50" name="Google Shape;150;p5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1" name="Google Shape;151;p5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pic>
        <p:nvPicPr>
          <p:cNvPr id="152" name="Google Shape;15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73581" y="1384217"/>
            <a:ext cx="8698783" cy="5473783"/>
          </a:xfrm>
          <a:prstGeom prst="rect">
            <a:avLst/>
          </a:prstGeom>
          <a:noFill/>
          <a:ln>
            <a:noFill/>
          </a:ln>
        </p:spPr>
      </p:pic>
      <p:sp>
        <p:nvSpPr>
          <p:cNvPr id="153" name="Google Shape;153;p5"/>
          <p:cNvSpPr/>
          <p:nvPr/>
        </p:nvSpPr>
        <p:spPr>
          <a:xfrm>
            <a:off x="5220929" y="2639961"/>
            <a:ext cx="1135626" cy="3318387"/>
          </a:xfrm>
          <a:prstGeom prst="rect">
            <a:avLst/>
          </a:prstGeom>
          <a:noFill/>
          <a:ln cap="flat" cmpd="sng" w="127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6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6"/>
          <p:cNvSpPr txBox="1"/>
          <p:nvPr>
            <p:ph type="title"/>
          </p:nvPr>
        </p:nvSpPr>
        <p:spPr>
          <a:xfrm flipH="1">
            <a:off x="307974" y="681038"/>
            <a:ext cx="3731609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Type of charts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60" name="Google Shape;160;p6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1" name="Google Shape;161;p6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62" name="Google Shape;162;p6"/>
          <p:cNvSpPr/>
          <p:nvPr/>
        </p:nvSpPr>
        <p:spPr>
          <a:xfrm>
            <a:off x="14748" y="1521720"/>
            <a:ext cx="12192000" cy="546752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28600" lvl="0" marL="481965" marR="275590" rtl="0" algn="l">
              <a:lnSpc>
                <a:spcPct val="1024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50"/>
              <a:buFont typeface="Noto Sans Symbols"/>
              <a:buChar char="∙"/>
            </a:pPr>
            <a:r>
              <a:rPr b="1" i="1" lang="en-IN" sz="22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Column - </a:t>
            </a:r>
            <a:r>
              <a:rPr i="1" lang="en-IN" sz="22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Shows data changes over a period of time or illustrates comparisons among  items</a:t>
            </a:r>
            <a:endParaRPr/>
          </a:p>
          <a:p>
            <a:pPr indent="-85725" lvl="0" marL="481965" marR="275590" rtl="0" algn="l">
              <a:lnSpc>
                <a:spcPct val="102499"/>
              </a:lnSpc>
              <a:spcBef>
                <a:spcPts val="45"/>
              </a:spcBef>
              <a:spcAft>
                <a:spcPts val="0"/>
              </a:spcAft>
              <a:buClr>
                <a:schemeClr val="dk1"/>
              </a:buClr>
              <a:buSzPts val="2250"/>
              <a:buFont typeface="Noto Sans Symbols"/>
              <a:buNone/>
            </a:pPr>
            <a:r>
              <a:t/>
            </a:r>
            <a:endParaRPr i="1" sz="22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29234" lvl="0" marL="482600" marR="0" rtl="0" algn="l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chemeClr val="dk1"/>
              </a:buClr>
              <a:buSzPts val="2250"/>
              <a:buFont typeface="Noto Sans Symbols"/>
              <a:buChar char="∙"/>
            </a:pPr>
            <a:r>
              <a:rPr b="1" i="1" lang="en-IN" sz="22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Line - </a:t>
            </a:r>
            <a:r>
              <a:rPr i="1" lang="en-IN" sz="22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Shows trends in data at equal intervals</a:t>
            </a:r>
            <a:endParaRPr/>
          </a:p>
          <a:p>
            <a:pPr indent="-86359" lvl="0" marL="482600" marR="0" rtl="0" algn="l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chemeClr val="dk1"/>
              </a:buClr>
              <a:buSzPts val="2250"/>
              <a:buFont typeface="Noto Sans Symbols"/>
              <a:buNone/>
            </a:pPr>
            <a:r>
              <a:t/>
            </a:r>
            <a:endParaRPr i="1" sz="22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28600" lvl="0" marL="482600" marR="375285" rtl="0" algn="l">
              <a:lnSpc>
                <a:spcPct val="102499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2250"/>
              <a:buFont typeface="Noto Sans Symbols"/>
              <a:buChar char="∙"/>
            </a:pPr>
            <a:r>
              <a:rPr b="1" i="1" lang="en-IN" sz="22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Pie - </a:t>
            </a:r>
            <a:r>
              <a:rPr i="1" lang="en-IN" sz="22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Shows proportional size of items that make up a data series; only shows 1 data  series</a:t>
            </a:r>
            <a:endParaRPr/>
          </a:p>
          <a:p>
            <a:pPr indent="-85725" lvl="0" marL="482600" marR="375285" rtl="0" algn="l">
              <a:lnSpc>
                <a:spcPct val="102499"/>
              </a:lnSpc>
              <a:spcBef>
                <a:spcPts val="50"/>
              </a:spcBef>
              <a:spcAft>
                <a:spcPts val="0"/>
              </a:spcAft>
              <a:buClr>
                <a:schemeClr val="dk1"/>
              </a:buClr>
              <a:buSzPts val="2250"/>
              <a:buFont typeface="Noto Sans Symbols"/>
              <a:buNone/>
            </a:pPr>
            <a:r>
              <a:t/>
            </a:r>
            <a:endParaRPr i="1" sz="22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28600" lvl="0" marL="482600" marR="0" rtl="0" algn="l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chemeClr val="dk1"/>
              </a:buClr>
              <a:buSzPts val="2250"/>
              <a:buFont typeface="Noto Sans Symbols"/>
              <a:buChar char="∙"/>
            </a:pPr>
            <a:r>
              <a:rPr b="1" i="1" lang="en-IN" sz="22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Bar - </a:t>
            </a:r>
            <a:r>
              <a:rPr i="1" lang="en-IN" sz="22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Illustrates comparisons among individual items</a:t>
            </a:r>
            <a:endParaRPr/>
          </a:p>
          <a:p>
            <a:pPr indent="-85725" lvl="0" marL="482600" marR="0" rtl="0" algn="l">
              <a:lnSpc>
                <a:spcPct val="100000"/>
              </a:lnSpc>
              <a:spcBef>
                <a:spcPts val="85"/>
              </a:spcBef>
              <a:spcAft>
                <a:spcPts val="0"/>
              </a:spcAft>
              <a:buClr>
                <a:schemeClr val="dk1"/>
              </a:buClr>
              <a:buSzPts val="2250"/>
              <a:buFont typeface="Noto Sans Symbols"/>
              <a:buNone/>
            </a:pPr>
            <a:r>
              <a:t/>
            </a:r>
            <a:endParaRPr i="1" sz="22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28600" lvl="0" marL="481965" marR="213359" rtl="0" algn="l">
              <a:lnSpc>
                <a:spcPct val="101699"/>
              </a:lnSpc>
              <a:spcBef>
                <a:spcPts val="75"/>
              </a:spcBef>
              <a:spcAft>
                <a:spcPts val="0"/>
              </a:spcAft>
              <a:buClr>
                <a:schemeClr val="dk1"/>
              </a:buClr>
              <a:buSzPts val="2250"/>
              <a:buFont typeface="Noto Sans Symbols"/>
              <a:buChar char="∙"/>
            </a:pPr>
            <a:r>
              <a:rPr b="1" i="1" lang="en-IN" sz="22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XY (scatter) - </a:t>
            </a:r>
            <a:r>
              <a:rPr i="1" lang="en-IN" sz="22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Shows relationships among numeric values in several data series or plots  two groups of numbers as one series of XY coordinates.</a:t>
            </a:r>
            <a:endParaRPr/>
          </a:p>
          <a:p>
            <a:pPr indent="-85725" lvl="0" marL="481965" marR="213359" rtl="0" algn="l">
              <a:lnSpc>
                <a:spcPct val="101699"/>
              </a:lnSpc>
              <a:spcBef>
                <a:spcPts val="75"/>
              </a:spcBef>
              <a:spcAft>
                <a:spcPts val="0"/>
              </a:spcAft>
              <a:buClr>
                <a:schemeClr val="dk1"/>
              </a:buClr>
              <a:buSzPts val="2250"/>
              <a:buFont typeface="Noto Sans Symbols"/>
              <a:buNone/>
            </a:pPr>
            <a:r>
              <a:t/>
            </a:r>
            <a:endParaRPr i="1" sz="22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228600" lvl="0" marL="481965" marR="323850" rtl="0" algn="l">
              <a:lnSpc>
                <a:spcPct val="101699"/>
              </a:lnSpc>
              <a:spcBef>
                <a:spcPts val="60"/>
              </a:spcBef>
              <a:spcAft>
                <a:spcPts val="0"/>
              </a:spcAft>
              <a:buClr>
                <a:schemeClr val="dk1"/>
              </a:buClr>
              <a:buSzPts val="2250"/>
              <a:buFont typeface="Noto Sans Symbols"/>
              <a:buChar char="∙"/>
            </a:pPr>
            <a:r>
              <a:rPr b="1" i="1" lang="en-IN" sz="22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Stock - </a:t>
            </a:r>
            <a:r>
              <a:rPr i="1" lang="en-IN" sz="225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Measures volume and has two axes; one for measuring volume, the other for  stock prices</a:t>
            </a:r>
            <a:endParaRPr/>
          </a:p>
          <a:p>
            <a:pPr indent="0" lvl="0" marL="127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None/>
            </a:pPr>
            <a:r>
              <a:t/>
            </a:r>
            <a:endParaRPr i="1" sz="225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7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7"/>
          <p:cNvSpPr txBox="1"/>
          <p:nvPr>
            <p:ph type="title"/>
          </p:nvPr>
        </p:nvSpPr>
        <p:spPr>
          <a:xfrm flipH="1">
            <a:off x="307974" y="681038"/>
            <a:ext cx="3731609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Column Chart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69" name="Google Shape;169;p7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0" name="Google Shape;170;p7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71" name="Google Shape;171;p7"/>
          <p:cNvSpPr/>
          <p:nvPr/>
        </p:nvSpPr>
        <p:spPr>
          <a:xfrm>
            <a:off x="61298" y="1463117"/>
            <a:ext cx="11643135" cy="121084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253365" marR="275590" rtl="0" algn="l">
              <a:lnSpc>
                <a:spcPct val="1024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Column chart shows data changes over a period of time or illustrates comparisons among  items</a:t>
            </a:r>
            <a:endParaRPr/>
          </a:p>
          <a:p>
            <a:pPr indent="0" lvl="0" marL="127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172" name="Google Shape;172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0375" y="2822998"/>
            <a:ext cx="10619053" cy="1744460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7"/>
          <p:cNvSpPr/>
          <p:nvPr/>
        </p:nvSpPr>
        <p:spPr>
          <a:xfrm>
            <a:off x="2125982" y="2822998"/>
            <a:ext cx="740122" cy="432358"/>
          </a:xfrm>
          <a:prstGeom prst="rect">
            <a:avLst/>
          </a:prstGeom>
          <a:noFill/>
          <a:ln cap="flat" cmpd="sng" w="127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4" name="Google Shape;174;p7"/>
          <p:cNvSpPr/>
          <p:nvPr/>
        </p:nvSpPr>
        <p:spPr>
          <a:xfrm>
            <a:off x="10741743" y="4243763"/>
            <a:ext cx="322936" cy="277495"/>
          </a:xfrm>
          <a:prstGeom prst="rect">
            <a:avLst/>
          </a:prstGeom>
          <a:noFill/>
          <a:ln cap="flat" cmpd="sng" w="127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75" name="Google Shape;175;p7"/>
          <p:cNvCxnSpPr/>
          <p:nvPr/>
        </p:nvCxnSpPr>
        <p:spPr>
          <a:xfrm rot="10800000">
            <a:off x="10889227" y="4732656"/>
            <a:ext cx="436877" cy="1091380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8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1" name="Google Shape;181;p8"/>
          <p:cNvSpPr txBox="1"/>
          <p:nvPr>
            <p:ph type="title"/>
          </p:nvPr>
        </p:nvSpPr>
        <p:spPr>
          <a:xfrm flipH="1">
            <a:off x="307974" y="681038"/>
            <a:ext cx="3731609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Column Chart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82" name="Google Shape;182;p8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3" name="Google Shape;183;p8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84" name="Google Shape;184;p8"/>
          <p:cNvSpPr/>
          <p:nvPr/>
        </p:nvSpPr>
        <p:spPr>
          <a:xfrm>
            <a:off x="149789" y="1603728"/>
            <a:ext cx="4820418" cy="197708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2700" marR="5080" rtl="0" algn="l">
              <a:lnSpc>
                <a:spcPct val="101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This are various option available in column chart</a:t>
            </a:r>
            <a:endParaRPr/>
          </a:p>
          <a:p>
            <a:pPr indent="0" lvl="0" marL="127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None/>
            </a:pPr>
            <a:r>
              <a:t/>
            </a:r>
            <a:endParaRPr i="1" sz="24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0" lvl="0" marL="127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None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For every type of chart different options are available</a:t>
            </a:r>
            <a:endParaRPr/>
          </a:p>
        </p:txBody>
      </p:sp>
      <p:pic>
        <p:nvPicPr>
          <p:cNvPr id="185" name="Google Shape;185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17691" y="592045"/>
            <a:ext cx="7046042" cy="6143217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8"/>
          <p:cNvSpPr/>
          <p:nvPr/>
        </p:nvSpPr>
        <p:spPr>
          <a:xfrm>
            <a:off x="6740013" y="1219855"/>
            <a:ext cx="5052910" cy="678451"/>
          </a:xfrm>
          <a:prstGeom prst="rect">
            <a:avLst/>
          </a:prstGeom>
          <a:noFill/>
          <a:ln cap="flat" cmpd="sng" w="127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87" name="Google Shape;187;p8"/>
          <p:cNvCxnSpPr/>
          <p:nvPr/>
        </p:nvCxnSpPr>
        <p:spPr>
          <a:xfrm flipH="1" rot="10800000">
            <a:off x="4859595" y="1359488"/>
            <a:ext cx="1880418" cy="538819"/>
          </a:xfrm>
          <a:prstGeom prst="straightConnector1">
            <a:avLst/>
          </a:prstGeom>
          <a:noFill/>
          <a:ln cap="flat" cmpd="sng" w="9525">
            <a:solidFill>
              <a:srgbClr val="FF0000"/>
            </a:solidFill>
            <a:prstDash val="solid"/>
            <a:miter lim="800000"/>
            <a:headEnd len="sm" w="sm" type="none"/>
            <a:tailEnd len="med" w="med" type="triangle"/>
          </a:ln>
        </p:spPr>
      </p:cxnSp>
    </p:spTree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9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3" name="Google Shape;193;p9"/>
          <p:cNvSpPr txBox="1"/>
          <p:nvPr>
            <p:ph type="title"/>
          </p:nvPr>
        </p:nvSpPr>
        <p:spPr>
          <a:xfrm flipH="1">
            <a:off x="307974" y="681038"/>
            <a:ext cx="3731609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Column Chart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94" name="Google Shape;194;p9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9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96" name="Google Shape;196;p9"/>
          <p:cNvSpPr/>
          <p:nvPr/>
        </p:nvSpPr>
        <p:spPr>
          <a:xfrm>
            <a:off x="149789" y="1603728"/>
            <a:ext cx="11412946" cy="4446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12700" marR="5080" rtl="0" algn="l">
              <a:lnSpc>
                <a:spcPct val="1018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1" lang="en-IN" sz="24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This is how column chart looks like for the given data </a:t>
            </a:r>
            <a:endParaRPr/>
          </a:p>
        </p:txBody>
      </p:sp>
      <p:graphicFrame>
        <p:nvGraphicFramePr>
          <p:cNvPr id="197" name="Google Shape;197;p9"/>
          <p:cNvGraphicFramePr/>
          <p:nvPr/>
        </p:nvGraphicFramePr>
        <p:xfrm>
          <a:off x="1705896" y="2063085"/>
          <a:ext cx="8300731" cy="4603265"/>
        </p:xfrm>
        <a:graphic>
          <a:graphicData uri="http://schemas.openxmlformats.org/drawingml/2006/chart">
            <c:chart r:id="rId3"/>
          </a:graphicData>
        </a:graphic>
      </p:graphicFrame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IAQS PPT- Zil_ Final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2019-12-10T16:16:08Z</dcterms:created>
  <dc:creator>lokesh</dc:creator>
</cp:coreProperties>
</file>